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3" r:id="rId5"/>
    <p:sldId id="306" r:id="rId6"/>
    <p:sldId id="309" r:id="rId7"/>
    <p:sldId id="310" r:id="rId8"/>
    <p:sldId id="339" r:id="rId9"/>
    <p:sldId id="335" r:id="rId10"/>
    <p:sldId id="352" r:id="rId11"/>
    <p:sldId id="311" r:id="rId12"/>
    <p:sldId id="353" r:id="rId13"/>
    <p:sldId id="336" r:id="rId14"/>
    <p:sldId id="338" r:id="rId15"/>
    <p:sldId id="337" r:id="rId16"/>
    <p:sldId id="354" r:id="rId17"/>
    <p:sldId id="334" r:id="rId18"/>
    <p:sldId id="355" r:id="rId19"/>
    <p:sldId id="344" r:id="rId20"/>
    <p:sldId id="346" r:id="rId21"/>
    <p:sldId id="345" r:id="rId22"/>
    <p:sldId id="347" r:id="rId23"/>
    <p:sldId id="348" r:id="rId24"/>
    <p:sldId id="349" r:id="rId25"/>
    <p:sldId id="350" r:id="rId26"/>
    <p:sldId id="351" r:id="rId27"/>
    <p:sldId id="304" r:id="rId28"/>
    <p:sldId id="266" r:id="rId2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8000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70"/>
  </p:normalViewPr>
  <p:slideViewPr>
    <p:cSldViewPr snapToObjects="1" showGuides="1">
      <p:cViewPr>
        <p:scale>
          <a:sx n="85" d="100"/>
          <a:sy n="85" d="100"/>
        </p:scale>
        <p:origin x="-82" y="-346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20/06/2016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680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20/06/2016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639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354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120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170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08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20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23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87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296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332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79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524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98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78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 smtClean="0"/>
              <a:t>Presentation title - line 1 - Arial 30pt - bold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 - line 2</a:t>
            </a:r>
            <a:br>
              <a:rPr lang="en-GB" noProof="0" dirty="0" smtClean="0"/>
            </a:br>
            <a:r>
              <a:rPr lang="en-GB" noProof="0" dirty="0" smtClean="0"/>
              <a:t>line 3</a:t>
            </a:r>
            <a:br>
              <a:rPr lang="en-GB" noProof="0" dirty="0" smtClean="0"/>
            </a:br>
            <a:r>
              <a:rPr lang="en-GB" noProof="0" dirty="0" smtClean="0"/>
              <a:t>line 4   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‹nr.›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792000"/>
            <a:ext cx="7920000" cy="3780000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‹nr.›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‹nr.›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‹nr.›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‹nr.›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‹nr.›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792000"/>
            <a:ext cx="7920000" cy="37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‹nr.›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tiff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tif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5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10" Type="http://schemas.openxmlformats.org/officeDocument/2006/relationships/image" Target="../media/image5.jpe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Frederic.Savary@cern.ch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tif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>
          <a:xfrm>
            <a:off x="1371600" y="1851670"/>
            <a:ext cx="7304856" cy="1800200"/>
          </a:xfrm>
        </p:spPr>
        <p:txBody>
          <a:bodyPr/>
          <a:lstStyle/>
          <a:p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400" dirty="0" smtClean="0"/>
              <a:t>The 11T Dipole Magnet for HL-LHC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US" sz="2400" dirty="0" smtClean="0"/>
              <a:t>Holland @ CERN</a:t>
            </a:r>
            <a:br>
              <a:rPr lang="en-US" sz="2400" dirty="0" smtClean="0"/>
            </a:br>
            <a:endParaRPr lang="en-GB" sz="1600" b="0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b="0" i="0" dirty="0" smtClean="0">
                <a:solidFill>
                  <a:schemeClr val="bg2"/>
                </a:solidFill>
              </a:rPr>
              <a:t>CERN </a:t>
            </a:r>
            <a:r>
              <a:rPr lang="fi-FI" b="0" i="0" dirty="0" err="1" smtClean="0">
                <a:solidFill>
                  <a:schemeClr val="bg2"/>
                </a:solidFill>
              </a:rPr>
              <a:t>Council</a:t>
            </a:r>
            <a:r>
              <a:rPr lang="fi-FI" b="0" i="0" dirty="0" smtClean="0">
                <a:solidFill>
                  <a:schemeClr val="bg2"/>
                </a:solidFill>
              </a:rPr>
              <a:t> </a:t>
            </a:r>
            <a:r>
              <a:rPr lang="fi-FI" b="0" i="0" dirty="0" err="1" smtClean="0">
                <a:solidFill>
                  <a:schemeClr val="bg2"/>
                </a:solidFill>
              </a:rPr>
              <a:t>Chamber</a:t>
            </a:r>
            <a:r>
              <a:rPr lang="fi-FI" b="0" i="0" dirty="0" smtClean="0">
                <a:solidFill>
                  <a:schemeClr val="bg2"/>
                </a:solidFill>
              </a:rPr>
              <a:t> </a:t>
            </a:r>
            <a:r>
              <a:rPr lang="en-GB" b="0" i="0" dirty="0" smtClean="0">
                <a:solidFill>
                  <a:schemeClr val="bg2"/>
                </a:solidFill>
              </a:rPr>
              <a:t>– 2 June 2016</a:t>
            </a:r>
            <a:endParaRPr lang="en-GB" b="0" i="0" dirty="0">
              <a:solidFill>
                <a:schemeClr val="bg2"/>
              </a:solidFill>
            </a:endParaRPr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3291830"/>
            <a:ext cx="6480000" cy="74295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F. Savary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135000"/>
            <a:ext cx="8532000" cy="540000"/>
          </a:xfrm>
        </p:spPr>
        <p:txBody>
          <a:bodyPr/>
          <a:lstStyle/>
          <a:p>
            <a:r>
              <a:rPr lang="en-GB" sz="2700" dirty="0" smtClean="0"/>
              <a:t>From technology demonstration to “final” design</a:t>
            </a:r>
            <a:endParaRPr lang="en-GB" sz="27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914" y="2656800"/>
            <a:ext cx="1794093" cy="1764000"/>
          </a:xfrm>
          <a:prstGeom prst="rect">
            <a:avLst/>
          </a:prstGeom>
        </p:spPr>
      </p:pic>
      <p:pic>
        <p:nvPicPr>
          <p:cNvPr id="21" name="Picture 4" descr="\\cern.ch\dfs\Users\s\savary\Documents\Conferences\ASC-2014\ASC Manuscript Project Status\Submission of final files\Fig1_Single aperture FNAL_Left.t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894" y="778160"/>
            <a:ext cx="1260962" cy="12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0255" y="2732400"/>
            <a:ext cx="1655774" cy="16560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5663531" y="2211718"/>
            <a:ext cx="792000" cy="7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05661" y="2211135"/>
            <a:ext cx="11520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MBHSP01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817321" y="2211135"/>
            <a:ext cx="11520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smtClean="0"/>
              <a:t>MBHSP02</a:t>
            </a:r>
            <a:endParaRPr lang="en-US" sz="1400"/>
          </a:p>
        </p:txBody>
      </p:sp>
      <p:sp>
        <p:nvSpPr>
          <p:cNvPr id="25" name="TextBox 24"/>
          <p:cNvSpPr txBox="1"/>
          <p:nvPr/>
        </p:nvSpPr>
        <p:spPr>
          <a:xfrm>
            <a:off x="7092822" y="2211595"/>
            <a:ext cx="11520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MBHDP01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467687" y="2199409"/>
            <a:ext cx="11520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MBHSP03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699793" y="4443437"/>
            <a:ext cx="2088232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MBHSP10X [RRP] </a:t>
            </a:r>
            <a:endParaRPr lang="en-US" sz="1400" dirty="0"/>
          </a:p>
          <a:p>
            <a:pPr algn="ctr"/>
            <a:r>
              <a:rPr lang="en-US" sz="1400" dirty="0" smtClean="0"/>
              <a:t>MBHSP20X [PIT]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90960" y="4449219"/>
            <a:ext cx="115200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MBHDP101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373208" y="4424953"/>
            <a:ext cx="2649520" cy="50359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/>
              <a:t>MBHDP102 [RRP] - 201 [PIT]</a:t>
            </a:r>
          </a:p>
          <a:p>
            <a:pPr algn="ctr"/>
            <a:r>
              <a:rPr lang="en-US" sz="1400" dirty="0" smtClean="0"/>
              <a:t>LBH_P001 [</a:t>
            </a:r>
            <a:r>
              <a:rPr lang="en-US" sz="1400" dirty="0"/>
              <a:t>RRP</a:t>
            </a:r>
            <a:r>
              <a:rPr lang="en-US" sz="1400" dirty="0" smtClean="0"/>
              <a:t>] - 2 </a:t>
            </a:r>
            <a:r>
              <a:rPr lang="en-US" sz="1400" dirty="0"/>
              <a:t>[PIT]</a:t>
            </a:r>
          </a:p>
        </p:txBody>
      </p:sp>
      <p:pic>
        <p:nvPicPr>
          <p:cNvPr id="34" name="Picture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7611" y="561477"/>
            <a:ext cx="1654829" cy="16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625632" y="590400"/>
            <a:ext cx="1512168" cy="1680341"/>
            <a:chOff x="3635896" y="587659"/>
            <a:chExt cx="1512168" cy="1680341"/>
          </a:xfrm>
        </p:grpSpPr>
        <p:pic>
          <p:nvPicPr>
            <p:cNvPr id="20" name="Picture 7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5896" y="587659"/>
              <a:ext cx="1512168" cy="166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923928" y="2052000"/>
              <a:ext cx="104539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64088" y="540000"/>
            <a:ext cx="1324183" cy="1685374"/>
            <a:chOff x="7510244" y="564626"/>
            <a:chExt cx="1324183" cy="1685374"/>
          </a:xfrm>
        </p:grpSpPr>
        <p:pic>
          <p:nvPicPr>
            <p:cNvPr id="35" name="Picture 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10244" y="564626"/>
              <a:ext cx="1324183" cy="1669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704456" y="2178000"/>
              <a:ext cx="972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3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2523314"/>
            <a:ext cx="1962000" cy="19016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72" y="1120909"/>
            <a:ext cx="558000" cy="5509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3274541"/>
            <a:ext cx="576000" cy="563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19" y="2158852"/>
            <a:ext cx="1440000" cy="11381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2838" y="3330059"/>
            <a:ext cx="1649561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6 blocks – 56 turns</a:t>
            </a:r>
            <a:endParaRPr lang="en-US" sz="1400" dirty="0">
              <a:solidFill>
                <a:srgbClr val="0432FF"/>
              </a:solidFill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5400000" flipH="1" flipV="1">
            <a:off x="339466" y="1651223"/>
            <a:ext cx="625737" cy="450568"/>
          </a:xfrm>
          <a:prstGeom prst="curvedConnector3">
            <a:avLst>
              <a:gd name="adj1" fmla="val 98711"/>
            </a:avLst>
          </a:prstGeom>
          <a:ln>
            <a:solidFill>
              <a:srgbClr val="002060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>
            <a:off x="1064907" y="3609851"/>
            <a:ext cx="595263" cy="282347"/>
          </a:xfrm>
          <a:prstGeom prst="curvedConnector3">
            <a:avLst>
              <a:gd name="adj1" fmla="val -602"/>
            </a:avLst>
          </a:prstGeom>
          <a:ln>
            <a:solidFill>
              <a:srgbClr val="002060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79421" y="2485483"/>
            <a:ext cx="1861584" cy="7190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b="1" dirty="0" smtClean="0">
                <a:solidFill>
                  <a:srgbClr val="0432FF"/>
                </a:solidFill>
              </a:rPr>
              <a:t>Same coil design</a:t>
            </a:r>
            <a:br>
              <a:rPr lang="en-US" sz="1400" b="1" dirty="0" smtClean="0">
                <a:solidFill>
                  <a:srgbClr val="0432FF"/>
                </a:solidFill>
              </a:rPr>
            </a:br>
            <a:r>
              <a:rPr lang="en-US" sz="1400" b="1" dirty="0" smtClean="0">
                <a:solidFill>
                  <a:srgbClr val="0432FF"/>
                </a:solidFill>
              </a:rPr>
              <a:t>@ FNAL and CERN</a:t>
            </a:r>
            <a:br>
              <a:rPr lang="en-US" sz="1400" b="1" dirty="0" smtClean="0">
                <a:solidFill>
                  <a:srgbClr val="0432FF"/>
                </a:solidFill>
              </a:rPr>
            </a:br>
            <a:r>
              <a:rPr lang="en-US" sz="1400" b="1" dirty="0" smtClean="0">
                <a:solidFill>
                  <a:srgbClr val="0432FF"/>
                </a:solidFill>
              </a:rPr>
              <a:t>as starting point</a:t>
            </a:r>
            <a:endParaRPr lang="en-US" sz="1400" b="1" dirty="0">
              <a:solidFill>
                <a:srgbClr val="0432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856" y="561600"/>
            <a:ext cx="2880000" cy="288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400" b="1" dirty="0" smtClean="0"/>
              <a:t>Integrated pole concept @ FNAL</a:t>
            </a:r>
            <a:endParaRPr lang="en-US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57619" y="4051555"/>
            <a:ext cx="3049845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en-US" sz="1400" b="1" dirty="0" smtClean="0"/>
              <a:t>Removable pole concept @ CERN</a:t>
            </a:r>
            <a:endParaRPr lang="en-US" sz="1400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26" y="861487"/>
            <a:ext cx="1260000" cy="239052"/>
          </a:xfrm>
          <a:prstGeom prst="rect">
            <a:avLst/>
          </a:prstGeom>
        </p:spPr>
      </p:pic>
      <p:pic>
        <p:nvPicPr>
          <p:cNvPr id="39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829" y="4327744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9" y="119173"/>
            <a:ext cx="2973310" cy="19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9" y="119173"/>
            <a:ext cx="1260000" cy="2390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985" y="123832"/>
            <a:ext cx="3032476" cy="1983600"/>
          </a:xfrm>
          <a:prstGeom prst="rect">
            <a:avLst/>
          </a:prstGeom>
        </p:spPr>
      </p:pic>
      <p:pic>
        <p:nvPicPr>
          <p:cNvPr id="10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985" y="1617040"/>
            <a:ext cx="494185" cy="4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29" y="2390384"/>
            <a:ext cx="3520000" cy="19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0" b="5401"/>
          <a:stretch/>
        </p:blipFill>
        <p:spPr>
          <a:xfrm>
            <a:off x="4466218" y="1911142"/>
            <a:ext cx="1980000" cy="3232358"/>
          </a:xfrm>
          <a:prstGeom prst="rect">
            <a:avLst/>
          </a:prstGeom>
        </p:spPr>
      </p:pic>
      <p:sp>
        <p:nvSpPr>
          <p:cNvPr id="14" name="Content Placeholder 5"/>
          <p:cNvSpPr txBox="1">
            <a:spLocks/>
          </p:cNvSpPr>
          <p:nvPr/>
        </p:nvSpPr>
        <p:spPr>
          <a:xfrm>
            <a:off x="1894253" y="4393481"/>
            <a:ext cx="2395876" cy="574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5016500" algn="l"/>
              </a:tabLst>
            </a:pPr>
            <a:r>
              <a:rPr lang="fr-CH" dirty="0" smtClean="0"/>
              <a:t>First 5.5 m long </a:t>
            </a:r>
            <a:r>
              <a:rPr lang="fr-CH" dirty="0" err="1" smtClean="0"/>
              <a:t>coils</a:t>
            </a:r>
            <a:endParaRPr lang="fr-CH" dirty="0"/>
          </a:p>
          <a:p>
            <a:pPr algn="ctr">
              <a:tabLst>
                <a:tab pos="5016500" algn="l"/>
              </a:tabLst>
            </a:pPr>
            <a:r>
              <a:rPr lang="fr-CH" dirty="0" smtClean="0"/>
              <a:t>made @ CERN</a:t>
            </a:r>
            <a:endParaRPr lang="fr-CH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473" y="2278"/>
            <a:ext cx="2232249" cy="5143500"/>
          </a:xfrm>
          <a:prstGeom prst="rect">
            <a:avLst/>
          </a:prstGeom>
        </p:spPr>
      </p:pic>
      <p:sp>
        <p:nvSpPr>
          <p:cNvPr id="16" name="Content Placeholder 5"/>
          <p:cNvSpPr txBox="1">
            <a:spLocks/>
          </p:cNvSpPr>
          <p:nvPr/>
        </p:nvSpPr>
        <p:spPr>
          <a:xfrm>
            <a:off x="3272985" y="123832"/>
            <a:ext cx="1368000" cy="2857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5016500" algn="l"/>
              </a:tabLst>
            </a:pPr>
            <a:r>
              <a:rPr lang="fr-CH" sz="2000" smtClean="0"/>
              <a:t>MBH</a:t>
            </a:r>
            <a:r>
              <a:rPr lang="fr-CH" sz="2000" b="1" smtClean="0"/>
              <a:t>DP101</a:t>
            </a:r>
            <a:endParaRPr lang="fr-CH" sz="2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34909" y="1824087"/>
            <a:ext cx="1224000" cy="28575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5016500" algn="l"/>
              </a:tabLst>
            </a:pPr>
            <a:r>
              <a:rPr lang="fr-CH" sz="2000" smtClean="0"/>
              <a:t>MBH</a:t>
            </a:r>
            <a:r>
              <a:rPr lang="fr-CH" sz="2000" b="1" smtClean="0"/>
              <a:t>DP01</a:t>
            </a:r>
            <a:endParaRPr lang="fr-CH" sz="2000" b="1" dirty="0"/>
          </a:p>
        </p:txBody>
      </p:sp>
    </p:spTree>
    <p:extLst>
      <p:ext uri="{BB962C8B-B14F-4D97-AF65-F5344CB8AC3E}">
        <p14:creationId xmlns:p14="http://schemas.microsoft.com/office/powerpoint/2010/main" val="6202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0" y="892350"/>
          <a:ext cx="9144120" cy="3004347"/>
        </p:xfrm>
        <a:graphic>
          <a:graphicData uri="http://schemas.openxmlformats.org/drawingml/2006/table">
            <a:tbl>
              <a:tblPr/>
              <a:tblGrid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  <a:gridCol w="76201"/>
              </a:tblGrid>
              <a:tr h="244827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2062" marR="2062" marT="2062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244827"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fr-C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LS2</a:t>
                      </a:r>
                      <a:endParaRPr lang="fr-CH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fr-C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LS3</a:t>
                      </a:r>
                      <a:endParaRPr lang="fr-CH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244827"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LS2, Models, X-Section 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RRP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 gridSpan="34">
                  <a:txBody>
                    <a:bodyPr/>
                    <a:lstStyle/>
                    <a:p>
                      <a:pPr algn="ctr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LS2, Prototype P1, X-Section </a:t>
                      </a:r>
                      <a:r>
                        <a:rPr lang="fr-C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RRP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fontAlgn="ctr"/>
                      <a:r>
                        <a:rPr lang="fr-CH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Series</a:t>
                      </a:r>
                      <a:r>
                        <a:rPr lang="fr-CH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Production for </a:t>
                      </a:r>
                      <a:r>
                        <a:rPr lang="fr-CH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LS2,</a:t>
                      </a:r>
                    </a:p>
                    <a:p>
                      <a:pPr algn="ctr" fontAlgn="ctr"/>
                      <a:r>
                        <a:rPr lang="fr-CH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X-Section </a:t>
                      </a:r>
                      <a:r>
                        <a:rPr lang="fr-CH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fr-CH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, RRP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CH" sz="10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fr-CH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1">
                  <a:txBody>
                    <a:bodyPr/>
                    <a:lstStyle/>
                    <a:p>
                      <a:pPr algn="ctr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 LS3, </a:t>
                      </a:r>
                      <a:r>
                        <a:rPr lang="fr-CH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Models</a:t>
                      </a:r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X-Section </a:t>
                      </a:r>
                      <a:r>
                        <a:rPr lang="fr-C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PIT</a:t>
                      </a:r>
                      <a:r>
                        <a:rPr lang="fr-CH" sz="1000" b="0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&amp; RRP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 fontAlgn="ctr"/>
                      <a:endParaRPr lang="fr-CH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21"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4">
                  <a:txBody>
                    <a:bodyPr/>
                    <a:lstStyle/>
                    <a:p>
                      <a:pPr algn="ctr" fontAlgn="ctr"/>
                      <a:r>
                        <a:rPr lang="fr-CH" sz="10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Series</a:t>
                      </a:r>
                      <a:r>
                        <a:rPr lang="fr-CH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Production for </a:t>
                      </a:r>
                      <a:r>
                        <a:rPr lang="fr-CH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LS2-Spare </a:t>
                      </a:r>
                      <a:r>
                        <a:rPr lang="fr-CH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and LS3, </a:t>
                      </a:r>
                      <a:endParaRPr lang="fr-CH" sz="1000" b="0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fr-CH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X-Section </a:t>
                      </a:r>
                      <a:r>
                        <a:rPr lang="fr-CH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fr-CH" sz="1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CH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PIT &amp; RRP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  <a:tr h="244827"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4">
                  <a:txBody>
                    <a:bodyPr/>
                    <a:lstStyle/>
                    <a:p>
                      <a:pPr algn="ctr" fontAlgn="ctr"/>
                      <a:endParaRPr lang="fr-CH" sz="10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CH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62" marR="2062" marT="206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11T Dipole Plan in the Timeline of HL-LHC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4000" y="2370792"/>
            <a:ext cx="180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</a:rPr>
              <a:t>Cold tests of LBH_P1 </a:t>
            </a:r>
            <a:r>
              <a:rPr lang="en-US" sz="1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+</a:t>
            </a:r>
            <a:br>
              <a:rPr lang="en-US" sz="1000" dirty="0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0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Cryo</a:t>
            </a:r>
            <a:r>
              <a:rPr lang="en-US" sz="10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-by-pass </a:t>
            </a: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</a:rPr>
              <a:t>+ LBH__001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62000" y="3000792"/>
            <a:ext cx="18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fr-CH" sz="1000" dirty="0">
                <a:solidFill>
                  <a:srgbClr val="000000"/>
                </a:solidFill>
                <a:latin typeface="Calibri" panose="020F0502020204030204" pitchFamily="34" charset="0"/>
              </a:rPr>
              <a:t>For LS3, Prototype LBH_P2,</a:t>
            </a:r>
          </a:p>
          <a:p>
            <a:pPr fontAlgn="ctr"/>
            <a:r>
              <a:rPr lang="fr-CH" sz="1000" dirty="0">
                <a:solidFill>
                  <a:srgbClr val="000000"/>
                </a:solidFill>
                <a:latin typeface="Calibri" panose="020F0502020204030204" pitchFamily="34" charset="0"/>
              </a:rPr>
              <a:t>X-Section </a:t>
            </a:r>
            <a:r>
              <a:rPr lang="fr-CH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fr-CH" sz="1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fr-CH" sz="1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PIT</a:t>
            </a:r>
            <a:endParaRPr lang="fr-CH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4" descr="\\cern.ch\dfs\Users\d\dduarter\Desktop\layout with bellows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21" y="3916800"/>
            <a:ext cx="9000000" cy="11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4000" y="1560792"/>
            <a:ext cx="1836000" cy="57708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fr-CH" sz="1050" b="1" dirty="0" smtClean="0"/>
              <a:t>* 2 </a:t>
            </a:r>
            <a:r>
              <a:rPr lang="fr-CH" sz="1050" b="1" dirty="0" err="1" smtClean="0"/>
              <a:t>cryo-assemblies</a:t>
            </a:r>
            <a:r>
              <a:rPr lang="fr-CH" sz="1050" b="1" dirty="0" smtClean="0"/>
              <a:t> for IP7</a:t>
            </a:r>
          </a:p>
          <a:p>
            <a:pPr algn="ctr"/>
            <a:r>
              <a:rPr lang="fr-CH" sz="1050" b="1" dirty="0" smtClean="0"/>
              <a:t>B8L7 &amp; B8R7</a:t>
            </a:r>
          </a:p>
          <a:p>
            <a:pPr algn="ctr"/>
            <a:r>
              <a:rPr lang="fr-CH" sz="1050" b="1" dirty="0" smtClean="0"/>
              <a:t>* 1 </a:t>
            </a:r>
            <a:r>
              <a:rPr lang="fr-CH" sz="1050" b="1" dirty="0" err="1" smtClean="0"/>
              <a:t>spare</a:t>
            </a:r>
            <a:r>
              <a:rPr lang="fr-CH" sz="1050" b="1" dirty="0" smtClean="0"/>
              <a:t> </a:t>
            </a:r>
            <a:r>
              <a:rPr lang="fr-CH" sz="1050" b="1" dirty="0" err="1" smtClean="0"/>
              <a:t>cryo-assembly</a:t>
            </a:r>
            <a:endParaRPr lang="fr-CH" sz="10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10000" y="1560792"/>
            <a:ext cx="2034024" cy="57708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fr-CH" sz="1050" b="1" dirty="0" smtClean="0"/>
              <a:t>* 2 </a:t>
            </a:r>
            <a:r>
              <a:rPr lang="fr-CH" sz="1050" b="1" dirty="0" err="1" smtClean="0"/>
              <a:t>cryo-assemblies</a:t>
            </a:r>
            <a:r>
              <a:rPr lang="fr-CH" sz="1050" b="1" dirty="0" smtClean="0"/>
              <a:t> for IP7 B10L7 &amp; B10R7</a:t>
            </a:r>
          </a:p>
          <a:p>
            <a:pPr algn="r"/>
            <a:r>
              <a:rPr lang="fr-CH" sz="1050" b="1" dirty="0" smtClean="0"/>
              <a:t>* 1 </a:t>
            </a:r>
            <a:r>
              <a:rPr lang="fr-CH" sz="1050" b="1" dirty="0" err="1" smtClean="0"/>
              <a:t>spare</a:t>
            </a:r>
            <a:r>
              <a:rPr lang="fr-CH" sz="1050" b="1" dirty="0" smtClean="0"/>
              <a:t> </a:t>
            </a:r>
            <a:r>
              <a:rPr lang="fr-CH" sz="1050" b="1" dirty="0" err="1" smtClean="0"/>
              <a:t>cryo-assembly</a:t>
            </a:r>
            <a:r>
              <a:rPr lang="fr-CH" sz="1050" b="1" dirty="0" smtClean="0"/>
              <a:t> </a:t>
            </a:r>
            <a:endParaRPr lang="fr-CH" sz="1050" b="1" dirty="0"/>
          </a:p>
        </p:txBody>
      </p:sp>
      <p:sp>
        <p:nvSpPr>
          <p:cNvPr id="15" name="Bent Arrow 14"/>
          <p:cNvSpPr/>
          <p:nvPr/>
        </p:nvSpPr>
        <p:spPr>
          <a:xfrm flipH="1">
            <a:off x="5490000" y="1972471"/>
            <a:ext cx="882200" cy="1247352"/>
          </a:xfrm>
          <a:prstGeom prst="bentArrow">
            <a:avLst>
              <a:gd name="adj1" fmla="val 8074"/>
              <a:gd name="adj2" fmla="val 8113"/>
              <a:gd name="adj3" fmla="val 27329"/>
              <a:gd name="adj4" fmla="val 43750"/>
            </a:avLst>
          </a:prstGeom>
          <a:solidFill>
            <a:srgbClr val="008F00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72304" y="2078594"/>
            <a:ext cx="899896" cy="415498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CH" sz="1050" b="1" dirty="0" err="1"/>
              <a:t>a</a:t>
            </a:r>
            <a:r>
              <a:rPr lang="fr-CH" sz="1050" b="1" dirty="0" err="1" smtClean="0"/>
              <a:t>vailable</a:t>
            </a:r>
            <a:endParaRPr lang="fr-CH" sz="1050" b="1" dirty="0"/>
          </a:p>
          <a:p>
            <a:r>
              <a:rPr lang="fr-CH" sz="1050" b="1" dirty="0" smtClean="0"/>
              <a:t>in end 2021</a:t>
            </a:r>
            <a:endParaRPr lang="fr-CH" sz="1050" b="1" dirty="0"/>
          </a:p>
        </p:txBody>
      </p:sp>
      <p:sp>
        <p:nvSpPr>
          <p:cNvPr id="10" name="Up-Down Arrow 9"/>
          <p:cNvSpPr/>
          <p:nvPr/>
        </p:nvSpPr>
        <p:spPr>
          <a:xfrm>
            <a:off x="6253200" y="1332000"/>
            <a:ext cx="162000" cy="2016000"/>
          </a:xfrm>
          <a:prstGeom prst="upDownArrow">
            <a:avLst>
              <a:gd name="adj1" fmla="val 43173"/>
              <a:gd name="adj2" fmla="val 67751"/>
            </a:avLst>
          </a:prstGeom>
          <a:solidFill>
            <a:srgbClr val="008F00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extBox 2"/>
          <p:cNvSpPr txBox="1"/>
          <p:nvPr/>
        </p:nvSpPr>
        <p:spPr>
          <a:xfrm>
            <a:off x="864000" y="2406704"/>
            <a:ext cx="1260000" cy="226591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pPr algn="r"/>
            <a:r>
              <a:rPr lang="fr-CH" sz="1000" dirty="0" err="1" smtClean="0">
                <a:solidFill>
                  <a:schemeClr val="tx2"/>
                </a:solidFill>
              </a:rPr>
              <a:t>Beginning</a:t>
            </a:r>
            <a:r>
              <a:rPr lang="fr-CH" sz="1000" dirty="0" smtClean="0">
                <a:solidFill>
                  <a:schemeClr val="tx2"/>
                </a:solidFill>
              </a:rPr>
              <a:t> of </a:t>
            </a:r>
            <a:r>
              <a:rPr lang="fr-CH" sz="1000" dirty="0" err="1" smtClean="0">
                <a:solidFill>
                  <a:schemeClr val="tx2"/>
                </a:solidFill>
              </a:rPr>
              <a:t>winding</a:t>
            </a:r>
            <a:endParaRPr lang="fr-CH" sz="1000" dirty="0">
              <a:solidFill>
                <a:schemeClr val="tx2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rot="5758283">
            <a:off x="1972976" y="1975922"/>
            <a:ext cx="393288" cy="728156"/>
          </a:xfrm>
          <a:prstGeom prst="arc">
            <a:avLst>
              <a:gd name="adj1" fmla="val 16415884"/>
              <a:gd name="adj2" fmla="val 0"/>
            </a:avLst>
          </a:prstGeom>
          <a:ln w="19050">
            <a:solidFill>
              <a:schemeClr val="tx2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TextBox 17"/>
          <p:cNvSpPr txBox="1"/>
          <p:nvPr/>
        </p:nvSpPr>
        <p:spPr>
          <a:xfrm>
            <a:off x="3530515" y="3628532"/>
            <a:ext cx="1260000" cy="226591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pPr algn="r"/>
            <a:r>
              <a:rPr lang="fr-CH" sz="1000" dirty="0" err="1" smtClean="0">
                <a:solidFill>
                  <a:srgbClr val="008000"/>
                </a:solidFill>
              </a:rPr>
              <a:t>Beginning</a:t>
            </a:r>
            <a:r>
              <a:rPr lang="fr-CH" sz="1000" dirty="0" smtClean="0">
                <a:solidFill>
                  <a:srgbClr val="008000"/>
                </a:solidFill>
              </a:rPr>
              <a:t> of </a:t>
            </a:r>
            <a:r>
              <a:rPr lang="fr-CH" sz="1000" dirty="0" err="1" smtClean="0">
                <a:solidFill>
                  <a:srgbClr val="008000"/>
                </a:solidFill>
              </a:rPr>
              <a:t>winding</a:t>
            </a:r>
            <a:endParaRPr lang="fr-CH" sz="1000" dirty="0">
              <a:solidFill>
                <a:srgbClr val="008000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rot="5758283">
            <a:off x="4639491" y="3197750"/>
            <a:ext cx="393288" cy="728156"/>
          </a:xfrm>
          <a:prstGeom prst="arc">
            <a:avLst>
              <a:gd name="adj1" fmla="val 16415884"/>
              <a:gd name="adj2" fmla="val 0"/>
            </a:avLst>
          </a:prstGeom>
          <a:ln w="19050">
            <a:solidFill>
              <a:srgbClr val="008000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9837" y="3323076"/>
            <a:ext cx="1260000" cy="226591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pPr algn="r"/>
            <a:r>
              <a:rPr lang="fr-CH" sz="1000" dirty="0" err="1" smtClean="0">
                <a:solidFill>
                  <a:srgbClr val="008000"/>
                </a:solidFill>
              </a:rPr>
              <a:t>Beginning</a:t>
            </a:r>
            <a:r>
              <a:rPr lang="fr-CH" sz="1000" dirty="0" smtClean="0">
                <a:solidFill>
                  <a:srgbClr val="008000"/>
                </a:solidFill>
              </a:rPr>
              <a:t> of </a:t>
            </a:r>
            <a:r>
              <a:rPr lang="fr-CH" sz="1000" dirty="0" err="1" smtClean="0">
                <a:solidFill>
                  <a:srgbClr val="008000"/>
                </a:solidFill>
              </a:rPr>
              <a:t>winding</a:t>
            </a:r>
            <a:endParaRPr lang="fr-CH" sz="1000" dirty="0">
              <a:solidFill>
                <a:srgbClr val="008000"/>
              </a:solidFill>
            </a:endParaRPr>
          </a:p>
        </p:txBody>
      </p:sp>
      <p:sp>
        <p:nvSpPr>
          <p:cNvPr id="21" name="Arc 20"/>
          <p:cNvSpPr/>
          <p:nvPr/>
        </p:nvSpPr>
        <p:spPr>
          <a:xfrm rot="5758283">
            <a:off x="3258813" y="2892294"/>
            <a:ext cx="393288" cy="728156"/>
          </a:xfrm>
          <a:prstGeom prst="arc">
            <a:avLst>
              <a:gd name="adj1" fmla="val 16415884"/>
              <a:gd name="adj2" fmla="val 0"/>
            </a:avLst>
          </a:prstGeom>
          <a:ln w="19050">
            <a:solidFill>
              <a:srgbClr val="008000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200" y="1368000"/>
            <a:ext cx="5479200" cy="136800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>
            <a:spLocks/>
          </p:cNvSpPr>
          <p:nvPr/>
        </p:nvSpPr>
        <p:spPr>
          <a:xfrm>
            <a:off x="1603416" y="2756063"/>
            <a:ext cx="7542000" cy="1148400"/>
          </a:xfrm>
          <a:prstGeom prst="rect">
            <a:avLst/>
          </a:prstGeom>
          <a:noFill/>
          <a:ln w="19050">
            <a:solidFill>
              <a:srgbClr val="008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72304" y="1741770"/>
            <a:ext cx="899896" cy="253916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CH" sz="1050" b="1" dirty="0" err="1" smtClean="0"/>
              <a:t>Spare</a:t>
            </a:r>
            <a:endParaRPr lang="fr-CH" sz="1050" b="1" dirty="0"/>
          </a:p>
        </p:txBody>
      </p:sp>
    </p:spTree>
    <p:extLst>
      <p:ext uri="{BB962C8B-B14F-4D97-AF65-F5344CB8AC3E}">
        <p14:creationId xmlns:p14="http://schemas.microsoft.com/office/powerpoint/2010/main" val="6435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31590"/>
            <a:ext cx="7920000" cy="344041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Main parameters of the 11T Dipole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11T Dipole Plan in the Timeline of </a:t>
            </a:r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HL-LHC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From technology demonstration to “final” design</a:t>
            </a: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/>
              <a:t>Quench performance of MBHDP101</a:t>
            </a:r>
            <a:endParaRPr lang="en-US" dirty="0"/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Challenges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7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Quench performance of MBHDP101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5968" y="896102"/>
            <a:ext cx="1452016" cy="566249"/>
          </a:xfrm>
        </p:spPr>
        <p:txBody>
          <a:bodyPr anchor="ctr" anchorCtr="0">
            <a:noAutofit/>
          </a:bodyPr>
          <a:lstStyle/>
          <a:p>
            <a:pPr marL="184150" indent="-184150"/>
            <a:r>
              <a:rPr lang="en-US" sz="1600" dirty="0" smtClean="0"/>
              <a:t>MBH</a:t>
            </a:r>
            <a:r>
              <a:rPr lang="en-US" sz="1600" b="1" dirty="0" smtClean="0"/>
              <a:t>SP</a:t>
            </a:r>
            <a:r>
              <a:rPr lang="en-US" sz="1600" dirty="0" smtClean="0"/>
              <a:t>102</a:t>
            </a:r>
          </a:p>
          <a:p>
            <a:pPr marL="184150" indent="-184150"/>
            <a:r>
              <a:rPr lang="en-US" sz="1600" dirty="0" smtClean="0"/>
              <a:t>MBH</a:t>
            </a:r>
            <a:r>
              <a:rPr lang="en-US" sz="1600" b="1" dirty="0" smtClean="0"/>
              <a:t>SP</a:t>
            </a:r>
            <a:r>
              <a:rPr lang="en-US" sz="1600" dirty="0" smtClean="0"/>
              <a:t>103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742" y="2054241"/>
            <a:ext cx="1656000" cy="1525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468" y="672805"/>
            <a:ext cx="1440000" cy="1381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361011"/>
              </p:ext>
            </p:extLst>
          </p:nvPr>
        </p:nvGraphicFramePr>
        <p:xfrm>
          <a:off x="2277374" y="1462546"/>
          <a:ext cx="780176" cy="759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PHOTO-PAINT" r:id="rId6" imgW="4562280" imgH="4438440" progId="CorelPHOTOPAINT.Image.15">
                  <p:embed/>
                </p:oleObj>
              </mc:Choice>
              <mc:Fallback>
                <p:oleObj name="PHOTO-PAINT" r:id="rId6" imgW="4562280" imgH="4438440" progId="CorelPHOTOPAINT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77374" y="1462546"/>
                        <a:ext cx="780176" cy="759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urved Down Arrow 12"/>
          <p:cNvSpPr/>
          <p:nvPr/>
        </p:nvSpPr>
        <p:spPr>
          <a:xfrm rot="8408366">
            <a:off x="1686727" y="2641135"/>
            <a:ext cx="1396535" cy="481109"/>
          </a:xfrm>
          <a:prstGeom prst="curvedDown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863565">
            <a:off x="1348203" y="742694"/>
            <a:ext cx="1554723" cy="481109"/>
          </a:xfrm>
          <a:prstGeom prst="curvedDownArrow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975255" y="2357217"/>
            <a:ext cx="1452016" cy="56624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/>
            <a:r>
              <a:rPr lang="en-US" sz="1600" dirty="0" smtClean="0"/>
              <a:t>MBH</a:t>
            </a:r>
            <a:r>
              <a:rPr lang="en-US" sz="1600" b="1" dirty="0" smtClean="0"/>
              <a:t>DP</a:t>
            </a:r>
            <a:r>
              <a:rPr lang="en-US" sz="1600" dirty="0" smtClean="0"/>
              <a:t>101</a:t>
            </a:r>
            <a:endParaRPr lang="en-US" sz="1600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465134" y="3579862"/>
            <a:ext cx="5403010" cy="100853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nl-NL" sz="1600" dirty="0" smtClean="0"/>
              <a:t>Holding </a:t>
            </a:r>
            <a:r>
              <a:rPr lang="nl-NL" sz="1600" dirty="0" err="1" smtClean="0"/>
              <a:t>current</a:t>
            </a:r>
            <a:r>
              <a:rPr lang="nl-NL" sz="1600" dirty="0" smtClean="0"/>
              <a:t> tests </a:t>
            </a:r>
            <a:r>
              <a:rPr lang="nl-NL" sz="1600" dirty="0" err="1" smtClean="0"/>
              <a:t>were</a:t>
            </a:r>
            <a:r>
              <a:rPr lang="nl-NL" sz="1600" dirty="0" smtClean="0"/>
              <a:t> </a:t>
            </a:r>
            <a:r>
              <a:rPr lang="nl-NL" sz="1600" dirty="0" err="1" smtClean="0"/>
              <a:t>performed</a:t>
            </a:r>
            <a:r>
              <a:rPr lang="nl-NL" sz="1600" dirty="0" smtClean="0"/>
              <a:t>, up </a:t>
            </a:r>
            <a:r>
              <a:rPr lang="nl-NL" sz="1600" dirty="0" err="1" smtClean="0"/>
              <a:t>to</a:t>
            </a:r>
            <a:r>
              <a:rPr lang="nl-NL" sz="1600" dirty="0" smtClean="0"/>
              <a:t> 10 </a:t>
            </a:r>
            <a:r>
              <a:rPr lang="nl-NL" sz="1600" dirty="0" err="1" smtClean="0"/>
              <a:t>hours</a:t>
            </a:r>
            <a:r>
              <a:rPr lang="nl-NL" sz="1600" dirty="0" smtClean="0"/>
              <a:t> at </a:t>
            </a:r>
            <a:r>
              <a:rPr lang="nl-NL" sz="1600" dirty="0" err="1" smtClean="0"/>
              <a:t>nominal</a:t>
            </a:r>
            <a:r>
              <a:rPr lang="nl-NL" sz="1600" dirty="0" smtClean="0"/>
              <a:t> </a:t>
            </a:r>
            <a:r>
              <a:rPr lang="nl-NL" sz="1600" dirty="0" err="1" smtClean="0"/>
              <a:t>current</a:t>
            </a:r>
            <a:r>
              <a:rPr lang="nl-NL" sz="1600" dirty="0" smtClean="0"/>
              <a:t> </a:t>
            </a:r>
            <a:r>
              <a:rPr lang="nl-NL" sz="1600" dirty="0" err="1" smtClean="0"/>
              <a:t>and</a:t>
            </a:r>
            <a:r>
              <a:rPr lang="nl-NL" sz="1600" dirty="0" smtClean="0"/>
              <a:t> 2.5 </a:t>
            </a:r>
            <a:r>
              <a:rPr lang="nl-NL" sz="1600" dirty="0" err="1" smtClean="0"/>
              <a:t>hours</a:t>
            </a:r>
            <a:r>
              <a:rPr lang="nl-NL" sz="1600" dirty="0" smtClean="0"/>
              <a:t> at ultimate </a:t>
            </a:r>
            <a:r>
              <a:rPr lang="nl-NL" sz="1600" dirty="0" err="1" smtClean="0"/>
              <a:t>current</a:t>
            </a:r>
            <a:endParaRPr lang="nl-NL" sz="1600" dirty="0" smtClean="0"/>
          </a:p>
          <a:p>
            <a:pPr marL="273050" indent="-273050"/>
            <a:endParaRPr lang="nl-NL" sz="600" dirty="0" smtClean="0"/>
          </a:p>
          <a:p>
            <a:pPr marL="273050" indent="-273050"/>
            <a:r>
              <a:rPr lang="nl-NL" sz="1600" dirty="0" err="1" smtClean="0"/>
              <a:t>Not</a:t>
            </a:r>
            <a:r>
              <a:rPr lang="nl-NL" sz="1600" dirty="0" smtClean="0"/>
              <a:t> a single </a:t>
            </a:r>
            <a:r>
              <a:rPr lang="nl-NL" sz="1600" dirty="0" err="1" smtClean="0"/>
              <a:t>quench</a:t>
            </a:r>
            <a:r>
              <a:rPr lang="nl-NL" sz="1600" dirty="0" smtClean="0"/>
              <a:t> was </a:t>
            </a:r>
            <a:r>
              <a:rPr lang="nl-NL" sz="1600" dirty="0" err="1" smtClean="0"/>
              <a:t>recorded</a:t>
            </a:r>
            <a:r>
              <a:rPr lang="nl-NL" sz="1600" dirty="0" smtClean="0"/>
              <a:t> </a:t>
            </a:r>
            <a:r>
              <a:rPr lang="nl-NL" sz="1600" dirty="0" err="1" smtClean="0"/>
              <a:t>during</a:t>
            </a:r>
            <a:r>
              <a:rPr lang="nl-NL" sz="1600" dirty="0" smtClean="0"/>
              <a:t> </a:t>
            </a:r>
            <a:r>
              <a:rPr lang="nl-NL" sz="1600" dirty="0" err="1" smtClean="0"/>
              <a:t>flattop</a:t>
            </a:r>
            <a:r>
              <a:rPr lang="nl-NL" sz="1600" dirty="0" smtClean="0"/>
              <a:t> or ramp down </a:t>
            </a:r>
            <a:r>
              <a:rPr lang="nl-NL" sz="1600" dirty="0" err="1" smtClean="0"/>
              <a:t>for</a:t>
            </a:r>
            <a:r>
              <a:rPr lang="nl-NL" sz="1600" dirty="0" smtClean="0"/>
              <a:t> </a:t>
            </a:r>
            <a:r>
              <a:rPr lang="nl-NL" sz="1600" dirty="0" err="1" smtClean="0"/>
              <a:t>all</a:t>
            </a:r>
            <a:r>
              <a:rPr lang="nl-NL" sz="1600" dirty="0" smtClean="0"/>
              <a:t> </a:t>
            </a:r>
            <a:r>
              <a:rPr lang="nl-NL" sz="1600" dirty="0" err="1" smtClean="0"/>
              <a:t>models</a:t>
            </a:r>
            <a:r>
              <a:rPr lang="nl-NL" sz="1600" dirty="0" smtClean="0"/>
              <a:t>!</a:t>
            </a:r>
            <a:endParaRPr lang="nl-NL" sz="1600" dirty="0"/>
          </a:p>
        </p:txBody>
      </p:sp>
      <p:pic>
        <p:nvPicPr>
          <p:cNvPr id="19" name="Image 6" descr="CERN-logo_outlin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504" y="675000"/>
            <a:ext cx="3960000" cy="2640000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29090"/>
              </p:ext>
            </p:extLst>
          </p:nvPr>
        </p:nvGraphicFramePr>
        <p:xfrm>
          <a:off x="5580112" y="3459016"/>
          <a:ext cx="3483874" cy="1125225"/>
        </p:xfrm>
        <a:graphic>
          <a:graphicData uri="http://schemas.openxmlformats.org/drawingml/2006/table">
            <a:tbl>
              <a:tblPr/>
              <a:tblGrid>
                <a:gridCol w="612000"/>
                <a:gridCol w="2304000"/>
                <a:gridCol w="567874"/>
              </a:tblGrid>
              <a:tr h="211195"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  <a:r>
                        <a:rPr lang="en-GB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urrent reached</a:t>
                      </a:r>
                      <a:r>
                        <a:rPr lang="en-GB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nl-NL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</a:t>
                      </a:r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r>
                        <a:rPr lang="en-GB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GB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10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SP101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SP102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SP103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DP101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4" name="上カーブ矢印 3"/>
          <p:cNvSpPr/>
          <p:nvPr/>
        </p:nvSpPr>
        <p:spPr>
          <a:xfrm rot="21362302" flipH="1">
            <a:off x="5263469" y="1347604"/>
            <a:ext cx="2100145" cy="460592"/>
          </a:xfrm>
          <a:prstGeom prst="curvedUpArrow">
            <a:avLst>
              <a:gd name="adj1" fmla="val 12943"/>
              <a:gd name="adj2" fmla="val 33538"/>
              <a:gd name="adj3" fmla="val 25000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8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上カーブ矢印 15"/>
          <p:cNvSpPr/>
          <p:nvPr/>
        </p:nvSpPr>
        <p:spPr>
          <a:xfrm rot="20944382" flipH="1">
            <a:off x="5266999" y="1281643"/>
            <a:ext cx="1624967" cy="436785"/>
          </a:xfrm>
          <a:prstGeom prst="curvedUpArrow">
            <a:avLst>
              <a:gd name="adj1" fmla="val 12943"/>
              <a:gd name="adj2" fmla="val 33538"/>
              <a:gd name="adj3" fmla="val 25000"/>
            </a:avLst>
          </a:prstGeom>
          <a:solidFill>
            <a:srgbClr val="000090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6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31590"/>
            <a:ext cx="7920000" cy="344041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Main parameters of the 11T Dipole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11T Dipole Plan in the Timeline of </a:t>
            </a:r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HL-LHC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From technology demonstration to “final” design</a:t>
            </a: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Quench performance of MBHDP101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/>
              <a:t>Challenges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3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75635" y="1218045"/>
            <a:ext cx="7955125" cy="1080000"/>
            <a:chOff x="1075635" y="1218045"/>
            <a:chExt cx="7955125" cy="1080000"/>
          </a:xfrm>
        </p:grpSpPr>
        <p:sp>
          <p:nvSpPr>
            <p:cNvPr id="13" name="Rectangle 12"/>
            <p:cNvSpPr/>
            <p:nvPr/>
          </p:nvSpPr>
          <p:spPr>
            <a:xfrm>
              <a:off x="3522656" y="1219436"/>
              <a:ext cx="550810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spc="50" dirty="0" err="1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HiLumi</a:t>
              </a:r>
              <a:r>
                <a:rPr lang="en-US" sz="3200" b="1" spc="50" dirty="0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 Goes to Industry</a:t>
              </a:r>
            </a:p>
            <a:p>
              <a:pPr algn="ctr"/>
              <a:r>
                <a:rPr lang="en-US" sz="3200" b="1" cap="none" spc="50" dirty="0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25-26 June 2015 - CERN</a:t>
              </a:r>
              <a:endPara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35" y="1218045"/>
              <a:ext cx="2239882" cy="108000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35000"/>
            <a:ext cx="9144000" cy="540000"/>
          </a:xfrm>
        </p:spPr>
        <p:txBody>
          <a:bodyPr/>
          <a:lstStyle/>
          <a:p>
            <a:r>
              <a:rPr lang="fr-CH" dirty="0" smtClean="0"/>
              <a:t>How </a:t>
            </a:r>
            <a:r>
              <a:rPr lang="fr-CH" dirty="0" err="1" smtClean="0"/>
              <a:t>can</a:t>
            </a:r>
            <a:r>
              <a:rPr lang="fr-CH" dirty="0" smtClean="0"/>
              <a:t> Holland </a:t>
            </a:r>
            <a:r>
              <a:rPr lang="fr-CH" dirty="0" err="1" smtClean="0"/>
              <a:t>contribute</a:t>
            </a:r>
            <a:r>
              <a:rPr lang="fr-CH" dirty="0" smtClean="0"/>
              <a:t> to the 11T?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684733"/>
            <a:ext cx="974443" cy="230832"/>
          </a:xfrm>
          <a:prstGeom prst="rect">
            <a:avLst/>
          </a:prstGeom>
          <a:noFill/>
        </p:spPr>
        <p:txBody>
          <a:bodyPr wrap="square" lIns="27000" tIns="0" rIns="27000" bIns="0" rtlCol="0" anchor="ctr" anchorCtr="1">
            <a:spAutoFit/>
          </a:bodyPr>
          <a:lstStyle/>
          <a:p>
            <a:pPr algn="ctr"/>
            <a:r>
              <a:rPr lang="fr-CH" sz="1500" dirty="0" err="1"/>
              <a:t>Legend</a:t>
            </a:r>
            <a:r>
              <a:rPr lang="fr-CH" sz="1500" dirty="0"/>
              <a:t>: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1433870" y="684734"/>
            <a:ext cx="1697970" cy="230832"/>
          </a:xfrm>
          <a:prstGeom prst="rect">
            <a:avLst/>
          </a:prstGeom>
          <a:solidFill>
            <a:srgbClr val="92D050"/>
          </a:solidFill>
        </p:spPr>
        <p:txBody>
          <a:bodyPr wrap="square" lIns="27000" tIns="0" rIns="27000" bIns="0" rtlCol="0" anchor="ctr" anchorCtr="1">
            <a:spAutoFit/>
          </a:bodyPr>
          <a:lstStyle/>
          <a:p>
            <a:pPr algn="ctr"/>
            <a:r>
              <a:rPr lang="fr-CH" sz="1500" dirty="0" err="1"/>
              <a:t>We</a:t>
            </a:r>
            <a:r>
              <a:rPr lang="fr-CH" sz="1500" dirty="0"/>
              <a:t> are </a:t>
            </a:r>
            <a:r>
              <a:rPr lang="fr-CH" sz="1500" dirty="0" err="1"/>
              <a:t>covered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3203848" y="684733"/>
            <a:ext cx="2493895" cy="230832"/>
          </a:xfrm>
          <a:prstGeom prst="rect">
            <a:avLst/>
          </a:prstGeom>
          <a:solidFill>
            <a:srgbClr val="FFC000"/>
          </a:solidFill>
        </p:spPr>
        <p:txBody>
          <a:bodyPr wrap="square" lIns="27000" tIns="0" rIns="27000" bIns="0" rtlCol="0" anchor="ctr" anchorCtr="1">
            <a:spAutoFit/>
          </a:bodyPr>
          <a:lstStyle/>
          <a:p>
            <a:pPr algn="ctr"/>
            <a:r>
              <a:rPr lang="fr-CH" sz="1500" dirty="0" err="1"/>
              <a:t>We</a:t>
            </a:r>
            <a:r>
              <a:rPr lang="fr-CH" sz="1500" dirty="0"/>
              <a:t> </a:t>
            </a:r>
            <a:r>
              <a:rPr lang="fr-CH" sz="1500" dirty="0" err="1"/>
              <a:t>need</a:t>
            </a:r>
            <a:r>
              <a:rPr lang="fr-CH" sz="1500" dirty="0"/>
              <a:t> more </a:t>
            </a:r>
            <a:r>
              <a:rPr lang="fr-CH" sz="1500" dirty="0" err="1"/>
              <a:t>suppliers</a:t>
            </a:r>
            <a:endParaRPr lang="en-US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5760472" y="684734"/>
            <a:ext cx="3060000" cy="230832"/>
          </a:xfrm>
          <a:prstGeom prst="rect">
            <a:avLst/>
          </a:prstGeom>
          <a:solidFill>
            <a:srgbClr val="FF0000"/>
          </a:solidFill>
        </p:spPr>
        <p:txBody>
          <a:bodyPr wrap="square" lIns="27000" tIns="0" rIns="27000" bIns="0" rtlCol="0" anchor="ctr" anchorCtr="1">
            <a:spAutoFit/>
          </a:bodyPr>
          <a:lstStyle/>
          <a:p>
            <a:pPr algn="ctr"/>
            <a:r>
              <a:rPr lang="fr-CH" sz="1500" dirty="0" err="1"/>
              <a:t>We</a:t>
            </a:r>
            <a:r>
              <a:rPr lang="fr-CH" sz="1500" dirty="0"/>
              <a:t> </a:t>
            </a:r>
            <a:r>
              <a:rPr lang="fr-CH" sz="1500" dirty="0" err="1"/>
              <a:t>desperately</a:t>
            </a:r>
            <a:r>
              <a:rPr lang="fr-CH" sz="1500" dirty="0"/>
              <a:t> </a:t>
            </a:r>
            <a:r>
              <a:rPr lang="fr-CH" sz="1500" dirty="0" err="1"/>
              <a:t>need</a:t>
            </a:r>
            <a:r>
              <a:rPr lang="fr-CH" sz="1500" dirty="0"/>
              <a:t> </a:t>
            </a:r>
            <a:r>
              <a:rPr lang="fr-CH" sz="1500" dirty="0" err="1"/>
              <a:t>suppliers</a:t>
            </a:r>
            <a:endParaRPr lang="en-US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11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55576" y="2474062"/>
            <a:ext cx="8388424" cy="1969896"/>
            <a:chOff x="755576" y="1821117"/>
            <a:chExt cx="8388424" cy="1969896"/>
          </a:xfrm>
        </p:grpSpPr>
        <p:sp>
          <p:nvSpPr>
            <p:cNvPr id="2" name="Rectangle 1"/>
            <p:cNvSpPr/>
            <p:nvPr/>
          </p:nvSpPr>
          <p:spPr>
            <a:xfrm>
              <a:off x="3635896" y="2021235"/>
              <a:ext cx="550810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spc="50" dirty="0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Dutch Precision Fair</a:t>
              </a:r>
            </a:p>
            <a:p>
              <a:pPr algn="ctr"/>
              <a:r>
                <a:rPr lang="en-US" sz="3200" b="1" cap="none" spc="50" dirty="0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November 2015</a:t>
              </a:r>
            </a:p>
            <a:p>
              <a:pPr algn="ctr"/>
              <a:r>
                <a:rPr lang="en-US" sz="3200" b="1" spc="50" dirty="0" err="1" smtClean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Veldhoven</a:t>
              </a:r>
              <a:endParaRPr lang="en-US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76" y="1821117"/>
              <a:ext cx="2880000" cy="1969896"/>
            </a:xfrm>
            <a:prstGeom prst="rect">
              <a:avLst/>
            </a:prstGeom>
          </p:spPr>
        </p:pic>
      </p:grp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980466"/>
              </p:ext>
            </p:extLst>
          </p:nvPr>
        </p:nvGraphicFramePr>
        <p:xfrm>
          <a:off x="0" y="959838"/>
          <a:ext cx="9144000" cy="420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/>
                <a:gridCol w="2016000"/>
                <a:gridCol w="2952000"/>
                <a:gridCol w="522000"/>
                <a:gridCol w="558000"/>
                <a:gridCol w="2520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/>
                        <a:t>Item #</a:t>
                      </a:r>
                      <a:endParaRPr lang="en-US" sz="1300" dirty="0"/>
                    </a:p>
                  </a:txBody>
                  <a:tcPr marL="27000" marR="27000" marT="36000" marB="36000" anchor="ctr" anchorCtr="1"/>
                </a:tc>
                <a:tc>
                  <a:txBody>
                    <a:bodyPr/>
                    <a:lstStyle/>
                    <a:p>
                      <a:r>
                        <a:rPr lang="fr-CH" sz="1300" dirty="0" smtClean="0"/>
                        <a:t>Description</a:t>
                      </a:r>
                      <a:endParaRPr lang="en-US" sz="1300" dirty="0"/>
                    </a:p>
                  </a:txBody>
                  <a:tcPr marL="68580" marR="68580" marT="36000" marB="3600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300" dirty="0" err="1" smtClean="0"/>
                        <a:t>Raw</a:t>
                      </a:r>
                      <a:r>
                        <a:rPr lang="fr-CH" sz="1300" dirty="0" smtClean="0"/>
                        <a:t> </a:t>
                      </a:r>
                      <a:r>
                        <a:rPr lang="fr-CH" sz="1300" dirty="0" err="1" smtClean="0"/>
                        <a:t>material</a:t>
                      </a:r>
                      <a:endParaRPr lang="en-US" sz="1300" dirty="0"/>
                    </a:p>
                  </a:txBody>
                  <a:tcPr marL="68580" marR="68580" marT="36000" marB="3600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300" dirty="0" smtClean="0"/>
                        <a:t>2018</a:t>
                      </a:r>
                      <a:endParaRPr lang="en-US" sz="1300" dirty="0"/>
                    </a:p>
                  </a:txBody>
                  <a:tcPr marL="68580" marR="68580" marT="36000" marB="36000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300" dirty="0" err="1" smtClean="0"/>
                        <a:t>Later</a:t>
                      </a:r>
                      <a:endParaRPr lang="en-US" sz="1300" dirty="0"/>
                    </a:p>
                  </a:txBody>
                  <a:tcPr marL="68580" marR="68580" marT="36000" marB="36000" anchor="ctr" anchorCtr="1"/>
                </a:tc>
                <a:tc>
                  <a:txBody>
                    <a:bodyPr/>
                    <a:lstStyle/>
                    <a:p>
                      <a:r>
                        <a:rPr lang="fr-CH" sz="1300" dirty="0" err="1" smtClean="0"/>
                        <a:t>What</a:t>
                      </a:r>
                      <a:r>
                        <a:rPr lang="fr-CH" sz="1300" baseline="0" dirty="0" smtClean="0"/>
                        <a:t> </a:t>
                      </a:r>
                      <a:r>
                        <a:rPr lang="fr-CH" sz="1300" baseline="0" dirty="0" err="1" smtClean="0"/>
                        <a:t>is</a:t>
                      </a:r>
                      <a:r>
                        <a:rPr lang="fr-CH" sz="1300" baseline="0" dirty="0" smtClean="0"/>
                        <a:t> </a:t>
                      </a:r>
                      <a:r>
                        <a:rPr lang="fr-CH" sz="1300" baseline="0" dirty="0" err="1" smtClean="0"/>
                        <a:t>challenging</a:t>
                      </a:r>
                      <a:r>
                        <a:rPr lang="fr-CH" sz="1300" baseline="0" dirty="0" smtClean="0"/>
                        <a:t> </a:t>
                      </a:r>
                      <a:endParaRPr lang="en-US" sz="1300" dirty="0"/>
                    </a:p>
                  </a:txBody>
                  <a:tcPr marL="68580" marR="68580" marT="36000" marB="36000" anchor="ctr" anchorCtr="1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Coil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keys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AISI 316 L – DIN 1.4435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Machining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(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&amp;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elasticity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End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spacers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SLS – AISI 316 L – DIN 1.4435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baseline="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Metrology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baseline="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electrical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baseline="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insulation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?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Saddles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Impregnated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glass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fiber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as per</a:t>
                      </a:r>
                      <a:b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</a:b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charset="0"/>
                          <a:cs typeface="Calibri" charset="0"/>
                        </a:rPr>
                        <a:t>IEC/EN 61212-3-1 EP-GC22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5-axes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machining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GC22,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Removable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pole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TA6V annealed (Ti6Al4V; 3.7165)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&amp;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material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Wedges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–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precision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 profiles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Aluminum oxide dispersion strengthened copper (ODS)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material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ODS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Quench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heaters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Polyimide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–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St.Steel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– Copper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Flexible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Printed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Circuits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Collars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YUS-130S (High Mn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Steel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)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Fine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blanking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8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Collaring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keys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AISI 316 L – DIN 1.4435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9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Yoke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laminations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&amp; inserts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Low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carbon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steel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Fine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blanking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10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Heat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baseline="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exchanger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 tube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Oxygen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Free Cu – </a:t>
                      </a: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charset="0"/>
                          <a:cs typeface="Calibri" charset="0"/>
                        </a:rPr>
                        <a:t>UNS C10200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Cu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quality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11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Bus bars –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hollow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bars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Oxygen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Free Cu – </a:t>
                      </a: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charset="0"/>
                          <a:cs typeface="Calibri" charset="0"/>
                        </a:rPr>
                        <a:t>UNS C10200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Length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Cu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quality</a:t>
                      </a:r>
                      <a:endParaRPr lang="en-US" sz="1200" dirty="0" smtClean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12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Lyras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Oxygen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Free Cu – </a:t>
                      </a:r>
                      <a:r>
                        <a:rPr lang="en-GB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charset="0"/>
                          <a:cs typeface="Calibri" charset="0"/>
                        </a:rPr>
                        <a:t>UNS C10200</a:t>
                      </a:r>
                      <a:endParaRPr lang="en-US" sz="1200" dirty="0" smtClean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Cu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quality</a:t>
                      </a:r>
                      <a:endParaRPr lang="en-US" sz="1200" dirty="0" smtClean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13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Shells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AISI</a:t>
                      </a:r>
                      <a:r>
                        <a:rPr lang="fr-CH" sz="1200" baseline="0" dirty="0" smtClean="0">
                          <a:latin typeface="+mn-lt"/>
                          <a:ea typeface="Calibri" charset="0"/>
                          <a:cs typeface="Calibri" charset="0"/>
                        </a:rPr>
                        <a:t> 316 LN – DIN 1.4429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Raw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material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thickness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14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27000" marR="27000" marT="36000" marB="36000" anchor="ctr"/>
                </a:tc>
                <a:tc>
                  <a:txBody>
                    <a:bodyPr/>
                    <a:lstStyle/>
                    <a:p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End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covers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AISI 316 LN – DIN 1.4429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Raw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material</a:t>
                      </a:r>
                      <a:r>
                        <a:rPr lang="fr-CH" sz="1200" dirty="0" smtClean="0">
                          <a:latin typeface="+mn-lt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fr-CH" sz="1200" dirty="0" err="1" smtClean="0">
                          <a:latin typeface="+mn-lt"/>
                          <a:ea typeface="Calibri" charset="0"/>
                          <a:cs typeface="Calibri" charset="0"/>
                        </a:rPr>
                        <a:t>accuracy</a:t>
                      </a:r>
                      <a:endParaRPr lang="en-US" sz="1200" dirty="0"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36000" marB="360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8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NEW challenges </a:t>
            </a:r>
            <a:r>
              <a:rPr lang="fr-CH" dirty="0" err="1"/>
              <a:t>w.r.t</a:t>
            </a:r>
            <a:r>
              <a:rPr lang="fr-CH" dirty="0"/>
              <a:t>. to Nb-Ti </a:t>
            </a:r>
            <a:r>
              <a:rPr lang="fr-CH" dirty="0" err="1" smtClean="0"/>
              <a:t>magnets</a:t>
            </a:r>
            <a:r>
              <a:rPr lang="fr-CH" dirty="0" smtClean="0"/>
              <a:t>, 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57200" y="770400"/>
            <a:ext cx="8686800" cy="5349240"/>
          </a:xfrm>
        </p:spPr>
        <p:txBody>
          <a:bodyPr>
            <a:normAutofit/>
          </a:bodyPr>
          <a:lstStyle/>
          <a:p>
            <a:r>
              <a:rPr lang="fr-CH" sz="2000" dirty="0" err="1" smtClean="0"/>
              <a:t>Reaction</a:t>
            </a:r>
            <a:r>
              <a:rPr lang="fr-CH" sz="2000" dirty="0" smtClean="0"/>
              <a:t> </a:t>
            </a:r>
            <a:r>
              <a:rPr lang="fr-CH" sz="2000" dirty="0" err="1" smtClean="0"/>
              <a:t>treatment</a:t>
            </a:r>
            <a:r>
              <a:rPr lang="fr-CH" sz="2000" dirty="0" smtClean="0"/>
              <a:t> (48 h @ 210°C – 48 h @ 400°C – 50 h @ 640°C)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685" y="5770568"/>
            <a:ext cx="3240000" cy="1015127"/>
          </a:xfrm>
          <a:prstGeom prst="rect">
            <a:avLst/>
          </a:prstGeom>
        </p:spPr>
      </p:pic>
      <p:pic>
        <p:nvPicPr>
          <p:cNvPr id="10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6" y="1132629"/>
            <a:ext cx="5760000" cy="376963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48504" y="1059582"/>
            <a:ext cx="3060000" cy="138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400" y="2499742"/>
            <a:ext cx="3447104" cy="260952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05000" y="371429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 form Nb</a:t>
            </a:r>
            <a:r>
              <a:rPr lang="en-US" baseline="-25000" dirty="0" smtClean="0"/>
              <a:t>3</a:t>
            </a:r>
            <a:r>
              <a:rPr lang="en-US" dirty="0" smtClean="0"/>
              <a:t>Sn compound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NEW challenges </a:t>
            </a:r>
            <a:r>
              <a:rPr lang="fr-CH" dirty="0" err="1"/>
              <a:t>w.r.t</a:t>
            </a:r>
            <a:r>
              <a:rPr lang="fr-CH" dirty="0"/>
              <a:t>. to Nb-Ti </a:t>
            </a:r>
            <a:r>
              <a:rPr lang="fr-CH" dirty="0" err="1" smtClean="0"/>
              <a:t>magnets</a:t>
            </a:r>
            <a:r>
              <a:rPr lang="fr-CH" dirty="0" smtClean="0"/>
              <a:t>, 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096" y="3507854"/>
            <a:ext cx="1800000" cy="1800000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771550"/>
            <a:ext cx="8229600" cy="894560"/>
          </a:xfrm>
        </p:spPr>
        <p:txBody>
          <a:bodyPr>
            <a:normAutofit/>
          </a:bodyPr>
          <a:lstStyle/>
          <a:p>
            <a:r>
              <a:rPr lang="fr-CH" sz="2000" dirty="0" err="1" smtClean="0"/>
              <a:t>Impregnation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134" y="627534"/>
            <a:ext cx="3600000" cy="2096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134" y="2771110"/>
            <a:ext cx="3600000" cy="2320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52" y="3701934"/>
            <a:ext cx="4317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Insulation</a:t>
            </a:r>
            <a:r>
              <a:rPr lang="fr-CH" dirty="0" smtClean="0"/>
              <a:t> system: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CH" dirty="0" smtClean="0"/>
              <a:t>Mica C-</a:t>
            </a:r>
            <a:r>
              <a:rPr lang="fr-CH" dirty="0" err="1" smtClean="0"/>
              <a:t>shaped</a:t>
            </a:r>
            <a:r>
              <a:rPr lang="fr-CH" dirty="0" smtClean="0"/>
              <a:t> tape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CH" dirty="0" err="1" smtClean="0"/>
              <a:t>Braided</a:t>
            </a:r>
            <a:r>
              <a:rPr lang="fr-CH" dirty="0" smtClean="0"/>
              <a:t> </a:t>
            </a:r>
            <a:r>
              <a:rPr lang="fr-CH" dirty="0" err="1" smtClean="0"/>
              <a:t>fiber</a:t>
            </a:r>
            <a:r>
              <a:rPr lang="fr-CH" dirty="0" smtClean="0"/>
              <a:t> glass </a:t>
            </a:r>
            <a:r>
              <a:rPr lang="fr-CH" dirty="0" err="1" smtClean="0"/>
              <a:t>impregnated</a:t>
            </a:r>
            <a:r>
              <a:rPr lang="fr-CH" dirty="0" smtClean="0"/>
              <a:t> </a:t>
            </a:r>
            <a:br>
              <a:rPr lang="fr-CH" dirty="0" smtClean="0"/>
            </a:br>
            <a:r>
              <a:rPr lang="fr-CH" dirty="0" smtClean="0"/>
              <a:t>			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epoxy</a:t>
            </a:r>
            <a:r>
              <a:rPr lang="fr-CH" dirty="0" smtClean="0"/>
              <a:t> </a:t>
            </a:r>
            <a:r>
              <a:rPr lang="fr-CH" dirty="0" err="1" smtClean="0"/>
              <a:t>resin</a:t>
            </a:r>
            <a:r>
              <a:rPr lang="fr-CH" dirty="0" smtClean="0"/>
              <a:t> </a:t>
            </a:r>
            <a:endParaRPr lang="en-US" dirty="0"/>
          </a:p>
        </p:txBody>
      </p:sp>
      <p:pic>
        <p:nvPicPr>
          <p:cNvPr id="11" name="Image 6" descr="CERN-logo_out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48" y="1098690"/>
            <a:ext cx="4680000" cy="26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Coil</a:t>
            </a:r>
            <a:r>
              <a:rPr lang="fr-CH" dirty="0"/>
              <a:t> keys – end </a:t>
            </a:r>
            <a:r>
              <a:rPr lang="fr-CH" dirty="0" err="1"/>
              <a:t>spacers</a:t>
            </a:r>
            <a:r>
              <a:rPr lang="fr-CH" dirty="0"/>
              <a:t> – </a:t>
            </a:r>
            <a:r>
              <a:rPr lang="fr-CH" dirty="0" err="1"/>
              <a:t>saddles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241464" y="870306"/>
            <a:ext cx="4853796" cy="2205500"/>
          </a:xfrm>
        </p:spPr>
        <p:txBody>
          <a:bodyPr>
            <a:normAutofit fontScale="70000" lnSpcReduction="20000"/>
          </a:bodyPr>
          <a:lstStyle/>
          <a:p>
            <a:r>
              <a:rPr lang="fr-CH" dirty="0" smtClean="0"/>
              <a:t>Can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produced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STP files</a:t>
            </a:r>
          </a:p>
          <a:p>
            <a:r>
              <a:rPr lang="fr-CH" dirty="0" smtClean="0"/>
              <a:t>Item 4: </a:t>
            </a:r>
            <a:r>
              <a:rPr lang="fr-CH" dirty="0" err="1" smtClean="0"/>
              <a:t>Coil</a:t>
            </a:r>
            <a:r>
              <a:rPr lang="fr-CH" dirty="0" smtClean="0"/>
              <a:t> key, AISI 316 L</a:t>
            </a:r>
          </a:p>
          <a:p>
            <a:r>
              <a:rPr lang="fr-CH" dirty="0" smtClean="0"/>
              <a:t>Item 5: </a:t>
            </a:r>
            <a:r>
              <a:rPr lang="fr-CH" dirty="0" err="1" smtClean="0"/>
              <a:t>Selective</a:t>
            </a:r>
            <a:r>
              <a:rPr lang="fr-CH" dirty="0" smtClean="0"/>
              <a:t> Laser </a:t>
            </a:r>
            <a:r>
              <a:rPr lang="fr-CH" dirty="0" err="1" smtClean="0"/>
              <a:t>Sintering</a:t>
            </a:r>
            <a:r>
              <a:rPr lang="fr-CH" dirty="0" smtClean="0"/>
              <a:t> (SLS) end </a:t>
            </a:r>
            <a:r>
              <a:rPr lang="fr-CH" dirty="0" err="1" smtClean="0"/>
              <a:t>spacer</a:t>
            </a:r>
            <a:r>
              <a:rPr lang="fr-CH" dirty="0" smtClean="0"/>
              <a:t>, AISI 316 L,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flex</a:t>
            </a:r>
            <a:r>
              <a:rPr lang="fr-CH" dirty="0" smtClean="0"/>
              <a:t>. legs</a:t>
            </a:r>
          </a:p>
          <a:p>
            <a:r>
              <a:rPr lang="fr-CH" dirty="0" smtClean="0"/>
              <a:t>Item 6: </a:t>
            </a:r>
            <a:r>
              <a:rPr lang="fr-CH" dirty="0" err="1" smtClean="0"/>
              <a:t>Saddle</a:t>
            </a:r>
            <a:r>
              <a:rPr lang="fr-CH" dirty="0" smtClean="0"/>
              <a:t>, EP-GC22, base </a:t>
            </a:r>
            <a:r>
              <a:rPr lang="fr-CH" dirty="0" err="1" smtClean="0"/>
              <a:t>material</a:t>
            </a:r>
            <a:r>
              <a:rPr lang="fr-CH" dirty="0" smtClean="0"/>
              <a:t> </a:t>
            </a:r>
            <a:r>
              <a:rPr lang="fr-CH" dirty="0" err="1" smtClean="0"/>
              <a:t>woven</a:t>
            </a:r>
            <a:r>
              <a:rPr lang="fr-CH" dirty="0" smtClean="0"/>
              <a:t> glass </a:t>
            </a:r>
            <a:r>
              <a:rPr lang="fr-CH" dirty="0" err="1" smtClean="0"/>
              <a:t>cloth</a:t>
            </a:r>
            <a:r>
              <a:rPr lang="fr-CH" dirty="0" smtClean="0"/>
              <a:t>, matrix </a:t>
            </a:r>
            <a:r>
              <a:rPr lang="fr-CH" dirty="0" err="1" smtClean="0"/>
              <a:t>epoxy</a:t>
            </a:r>
            <a:r>
              <a:rPr lang="fr-CH" dirty="0" smtClean="0"/>
              <a:t> </a:t>
            </a:r>
            <a:r>
              <a:rPr lang="fr-CH" dirty="0" err="1" smtClean="0"/>
              <a:t>resin</a:t>
            </a:r>
            <a:endParaRPr lang="en-US" dirty="0"/>
          </a:p>
          <a:p>
            <a:endParaRPr lang="fr-CH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3252" y="690845"/>
            <a:ext cx="2728213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3" y="3673916"/>
            <a:ext cx="3038446" cy="14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3" y="1923678"/>
            <a:ext cx="1907821" cy="1542200"/>
          </a:xfrm>
          <a:prstGeom prst="round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82825" y="3570845"/>
            <a:ext cx="3420000" cy="154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85837" y="3324214"/>
            <a:ext cx="1317171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fr-CH" dirty="0" err="1" smtClean="0">
                <a:solidFill>
                  <a:schemeClr val="tx2"/>
                </a:solidFill>
              </a:rPr>
              <a:t>After</a:t>
            </a:r>
            <a:r>
              <a:rPr lang="fr-CH" dirty="0" smtClean="0">
                <a:solidFill>
                  <a:schemeClr val="tx2"/>
                </a:solidFill>
              </a:rPr>
              <a:t> </a:t>
            </a:r>
            <a:r>
              <a:rPr lang="fr-CH" dirty="0" err="1" smtClean="0">
                <a:solidFill>
                  <a:schemeClr val="tx2"/>
                </a:solidFill>
              </a:rPr>
              <a:t>curing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2825" y="3224192"/>
            <a:ext cx="3413238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fr-CH" dirty="0" err="1" smtClean="0">
                <a:solidFill>
                  <a:schemeClr val="tx2"/>
                </a:solidFill>
              </a:rPr>
              <a:t>After</a:t>
            </a:r>
            <a:r>
              <a:rPr lang="fr-CH" dirty="0" smtClean="0">
                <a:solidFill>
                  <a:schemeClr val="tx2"/>
                </a:solidFill>
              </a:rPr>
              <a:t> </a:t>
            </a:r>
            <a:r>
              <a:rPr lang="fr-CH" dirty="0" err="1" smtClean="0">
                <a:solidFill>
                  <a:schemeClr val="tx2"/>
                </a:solidFill>
              </a:rPr>
              <a:t>reaction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3260" y="2957153"/>
            <a:ext cx="2412000" cy="34970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1">
            <a:spAutoFit/>
          </a:bodyPr>
          <a:lstStyle/>
          <a:p>
            <a:r>
              <a:rPr lang="fr-CH" dirty="0" err="1" smtClean="0">
                <a:solidFill>
                  <a:schemeClr val="tx2"/>
                </a:solidFill>
              </a:rPr>
              <a:t>After</a:t>
            </a:r>
            <a:r>
              <a:rPr lang="fr-CH" dirty="0" smtClean="0">
                <a:solidFill>
                  <a:schemeClr val="tx2"/>
                </a:solidFill>
              </a:rPr>
              <a:t> </a:t>
            </a:r>
            <a:r>
              <a:rPr lang="fr-CH" dirty="0" err="1" smtClean="0">
                <a:solidFill>
                  <a:schemeClr val="tx2"/>
                </a:solidFill>
              </a:rPr>
              <a:t>impregnation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260" y="3304916"/>
            <a:ext cx="2412000" cy="18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31590"/>
            <a:ext cx="7920000" cy="34404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Main parameters of the 11T Dipole</a:t>
            </a:r>
          </a:p>
          <a:p>
            <a:r>
              <a:rPr lang="en-GB" dirty="0"/>
              <a:t>The 11T Dipole Plan in the Timeline of </a:t>
            </a:r>
            <a:r>
              <a:rPr lang="en-GB" dirty="0" smtClean="0"/>
              <a:t>HL-LHC</a:t>
            </a:r>
          </a:p>
          <a:p>
            <a:r>
              <a:rPr lang="en-GB" dirty="0"/>
              <a:t>From technology demonstration to “final” design</a:t>
            </a:r>
            <a:endParaRPr lang="en-US" dirty="0" smtClean="0"/>
          </a:p>
          <a:p>
            <a:r>
              <a:rPr lang="en-US" dirty="0" smtClean="0"/>
              <a:t>Quench performance of MBHDP101</a:t>
            </a:r>
            <a:endParaRPr lang="en-US" dirty="0"/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4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pole – ODS wedge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49" name="Picture 48"/>
          <p:cNvPicPr>
            <a:picLocks noGrp="1"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794" y="2014416"/>
            <a:ext cx="2880000" cy="329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5096123" y="1753527"/>
            <a:ext cx="2361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1600" dirty="0" smtClean="0"/>
              <a:t>Insulated cable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dirty="0" smtClean="0"/>
              <a:t>Filler Wedge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dirty="0" smtClean="0"/>
              <a:t>Loading plate</a:t>
            </a:r>
            <a:endParaRPr lang="en-US" sz="1600" dirty="0"/>
          </a:p>
          <a:p>
            <a:pPr marL="342900" indent="-342900">
              <a:buFont typeface="+mj-lt"/>
              <a:buAutoNum type="alphaLcPeriod"/>
            </a:pPr>
            <a:r>
              <a:rPr lang="en-US" sz="1600" dirty="0" smtClean="0"/>
              <a:t>Inter-layer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dirty="0" smtClean="0"/>
              <a:t>Inner ground wrap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dirty="0" smtClean="0"/>
              <a:t>Outer ground wrap</a:t>
            </a:r>
            <a:endParaRPr lang="en-US" sz="1600" dirty="0"/>
          </a:p>
        </p:txBody>
      </p:sp>
      <p:sp>
        <p:nvSpPr>
          <p:cNvPr id="51" name="Content Placeholder 3"/>
          <p:cNvSpPr>
            <a:spLocks noGrp="1"/>
          </p:cNvSpPr>
          <p:nvPr>
            <p:ph idx="1"/>
          </p:nvPr>
        </p:nvSpPr>
        <p:spPr>
          <a:xfrm>
            <a:off x="4860032" y="694630"/>
            <a:ext cx="4190472" cy="1048995"/>
          </a:xfrm>
        </p:spPr>
        <p:txBody>
          <a:bodyPr>
            <a:normAutofit/>
          </a:bodyPr>
          <a:lstStyle/>
          <a:p>
            <a:pPr marL="271463" indent="-271463">
              <a:lnSpc>
                <a:spcPct val="100000"/>
              </a:lnSpc>
            </a:pPr>
            <a:r>
              <a:rPr lang="fr-CH" sz="1800" dirty="0" err="1" smtClean="0"/>
              <a:t>Wedges</a:t>
            </a:r>
            <a:r>
              <a:rPr lang="fr-CH" sz="1800" dirty="0" smtClean="0"/>
              <a:t>, to </a:t>
            </a:r>
            <a:r>
              <a:rPr lang="fr-CH" sz="1800" dirty="0" err="1" smtClean="0"/>
              <a:t>be</a:t>
            </a:r>
            <a:r>
              <a:rPr lang="fr-CH" sz="1800" dirty="0" smtClean="0"/>
              <a:t> made of </a:t>
            </a:r>
            <a:r>
              <a:rPr lang="en-US" sz="1800" dirty="0" smtClean="0"/>
              <a:t>aluminum </a:t>
            </a:r>
            <a:r>
              <a:rPr lang="en-US" sz="1800" b="1" dirty="0" smtClean="0">
                <a:solidFill>
                  <a:srgbClr val="C00000"/>
                </a:solidFill>
              </a:rPr>
              <a:t>Oxide Dispersion Strengthened </a:t>
            </a:r>
            <a:r>
              <a:rPr lang="en-US" sz="1800" dirty="0" smtClean="0"/>
              <a:t>copper, cold drawn in length of </a:t>
            </a:r>
            <a:r>
              <a:rPr lang="fr-CH" sz="1800" dirty="0" smtClean="0"/>
              <a:t>2.6 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1692" y="873614"/>
            <a:ext cx="2146079" cy="1108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8" b="94301" l="55363" r="99796">
                        <a14:foregroundMark x1="66292" y1="16580" x2="66292" y2="16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918" t="12425"/>
          <a:stretch/>
        </p:blipFill>
        <p:spPr>
          <a:xfrm>
            <a:off x="7103369" y="1569687"/>
            <a:ext cx="1536324" cy="1620000"/>
          </a:xfrm>
          <a:prstGeom prst="rect">
            <a:avLst/>
          </a:prstGeom>
        </p:spPr>
      </p:pic>
      <p:cxnSp>
        <p:nvCxnSpPr>
          <p:cNvPr id="54" name="Straight Connector 53"/>
          <p:cNvCxnSpPr>
            <a:endCxn id="57" idx="3"/>
          </p:cNvCxnSpPr>
          <p:nvPr/>
        </p:nvCxnSpPr>
        <p:spPr>
          <a:xfrm flipH="1">
            <a:off x="7496720" y="2598780"/>
            <a:ext cx="357493" cy="237409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258966" y="2666912"/>
            <a:ext cx="237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7153621" y="249763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cxnSp>
        <p:nvCxnSpPr>
          <p:cNvPr id="57" name="Straight Connector 56"/>
          <p:cNvCxnSpPr>
            <a:endCxn id="58" idx="3"/>
          </p:cNvCxnSpPr>
          <p:nvPr/>
        </p:nvCxnSpPr>
        <p:spPr>
          <a:xfrm flipH="1">
            <a:off x="7445689" y="2342977"/>
            <a:ext cx="281592" cy="323935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033468" y="1706419"/>
            <a:ext cx="432048" cy="72008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762240" y="1613210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7983773" y="1851670"/>
            <a:ext cx="635908" cy="518573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8576542" y="1693514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p:cxnSp>
        <p:nvCxnSpPr>
          <p:cNvPr id="62" name="Straight Connector 61"/>
          <p:cNvCxnSpPr>
            <a:endCxn id="65" idx="3"/>
          </p:cNvCxnSpPr>
          <p:nvPr/>
        </p:nvCxnSpPr>
        <p:spPr>
          <a:xfrm flipH="1">
            <a:off x="7533379" y="2999326"/>
            <a:ext cx="311654" cy="7653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292309" y="2906583"/>
            <a:ext cx="241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</a:t>
            </a:r>
            <a:endParaRPr lang="en-US" sz="1600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8546448" y="2358749"/>
            <a:ext cx="360040" cy="216024"/>
          </a:xfrm>
          <a:prstGeom prst="line">
            <a:avLst/>
          </a:prstGeom>
          <a:ln w="19050">
            <a:solidFill>
              <a:schemeClr val="tx1"/>
            </a:solidFill>
            <a:head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834480" y="2142725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</a:t>
            </a:r>
            <a:endParaRPr lang="en-US" sz="16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75606"/>
            <a:ext cx="2160000" cy="1620000"/>
          </a:xfrm>
          <a:prstGeom prst="roundRect">
            <a:avLst>
              <a:gd name="adj" fmla="val 20699"/>
            </a:avLst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61" y="3176327"/>
            <a:ext cx="2144486" cy="134982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069" y="3139514"/>
            <a:ext cx="1485001" cy="19800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675" y="3319514"/>
            <a:ext cx="1876490" cy="1800000"/>
          </a:xfrm>
          <a:prstGeom prst="roundRect">
            <a:avLst>
              <a:gd name="adj" fmla="val 28762"/>
            </a:avLst>
          </a:prstGeom>
        </p:spPr>
      </p:pic>
      <p:sp>
        <p:nvSpPr>
          <p:cNvPr id="71" name="Content Placeholder 3"/>
          <p:cNvSpPr txBox="1">
            <a:spLocks/>
          </p:cNvSpPr>
          <p:nvPr/>
        </p:nvSpPr>
        <p:spPr>
          <a:xfrm>
            <a:off x="301190" y="693733"/>
            <a:ext cx="4482790" cy="10451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/>
            <a:r>
              <a:rPr lang="fr-CH" sz="1800" dirty="0" err="1" smtClean="0"/>
              <a:t>Loading</a:t>
            </a:r>
            <a:r>
              <a:rPr lang="fr-CH" sz="1800" dirty="0" smtClean="0"/>
              <a:t> pole, to </a:t>
            </a:r>
            <a:r>
              <a:rPr lang="fr-CH" sz="1800" dirty="0" err="1" smtClean="0"/>
              <a:t>be</a:t>
            </a:r>
            <a:r>
              <a:rPr lang="fr-CH" sz="1800" dirty="0" smtClean="0"/>
              <a:t> made of </a:t>
            </a:r>
            <a:r>
              <a:rPr lang="fr-CH" sz="1800" dirty="0" err="1" smtClean="0"/>
              <a:t>titanium</a:t>
            </a:r>
            <a:r>
              <a:rPr lang="fr-CH" sz="1800" dirty="0" smtClean="0"/>
              <a:t>, </a:t>
            </a:r>
            <a:br>
              <a:rPr lang="fr-CH" sz="1800" dirty="0" smtClean="0"/>
            </a:br>
            <a:r>
              <a:rPr lang="fr-CH" sz="1800" dirty="0" smtClean="0"/>
              <a:t>240 mm long</a:t>
            </a:r>
            <a:endParaRPr lang="fr-CH" sz="1800" dirty="0"/>
          </a:p>
        </p:txBody>
      </p:sp>
      <p:pic>
        <p:nvPicPr>
          <p:cNvPr id="72" name="Image 6" descr="CERN-logo_outlin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Quench heaters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57200" y="771550"/>
            <a:ext cx="7499176" cy="27597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fr-CH" sz="1800" dirty="0"/>
              <a:t>A</a:t>
            </a:r>
            <a:r>
              <a:rPr lang="fr-CH" sz="1800" dirty="0" smtClean="0"/>
              <a:t> </a:t>
            </a:r>
            <a:r>
              <a:rPr lang="en-US" sz="1800" dirty="0" smtClean="0"/>
              <a:t>strip </a:t>
            </a:r>
            <a:r>
              <a:rPr lang="en-US" sz="1800" dirty="0"/>
              <a:t>of stainless steel </a:t>
            </a:r>
            <a:r>
              <a:rPr lang="en-US" sz="1800" dirty="0" smtClean="0"/>
              <a:t>of 20 </a:t>
            </a:r>
            <a:r>
              <a:rPr lang="en-US" sz="1800" dirty="0" smtClean="0">
                <a:sym typeface="Symbol" panose="05050102010706020507" pitchFamily="18" charset="2"/>
              </a:rPr>
              <a:t>m </a:t>
            </a:r>
            <a:r>
              <a:rPr lang="en-US" sz="1800" dirty="0" smtClean="0"/>
              <a:t>running </a:t>
            </a:r>
            <a:r>
              <a:rPr lang="en-US" sz="1800" dirty="0"/>
              <a:t>along the coil outer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surface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A </a:t>
            </a:r>
            <a:r>
              <a:rPr lang="en-US" sz="1800" dirty="0"/>
              <a:t>thin </a:t>
            </a:r>
            <a:r>
              <a:rPr lang="en-US" sz="1800" dirty="0">
                <a:solidFill>
                  <a:srgbClr val="C00000"/>
                </a:solidFill>
              </a:rPr>
              <a:t>copper layer </a:t>
            </a:r>
            <a:r>
              <a:rPr lang="en-US" sz="1800" dirty="0" smtClean="0">
                <a:solidFill>
                  <a:srgbClr val="C00000"/>
                </a:solidFill>
              </a:rPr>
              <a:t>of 5 </a:t>
            </a:r>
            <a:r>
              <a:rPr lang="en-US" sz="1800" dirty="0">
                <a:solidFill>
                  <a:srgbClr val="C00000"/>
                </a:solidFill>
                <a:sym typeface="Symbol" panose="05050102010706020507" pitchFamily="18" charset="2"/>
              </a:rPr>
              <a:t>m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/>
              <a:t>(electrolytic </a:t>
            </a:r>
            <a:r>
              <a:rPr lang="en-US" sz="1800" dirty="0"/>
              <a:t>deposition) </a:t>
            </a:r>
            <a:r>
              <a:rPr lang="en-US" sz="1800" dirty="0" smtClean="0"/>
              <a:t>to </a:t>
            </a:r>
            <a:br>
              <a:rPr lang="en-US" sz="1800" dirty="0" smtClean="0"/>
            </a:br>
            <a:r>
              <a:rPr lang="en-US" sz="1800" dirty="0" smtClean="0"/>
              <a:t>reduce </a:t>
            </a:r>
            <a:r>
              <a:rPr lang="en-US" sz="1800" dirty="0"/>
              <a:t>the </a:t>
            </a:r>
            <a:r>
              <a:rPr lang="en-US" sz="1800" dirty="0" smtClean="0"/>
              <a:t>resistance </a:t>
            </a:r>
            <a:r>
              <a:rPr lang="en-US" sz="1800" dirty="0"/>
              <a:t>of the strip in between 2 heating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areas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fr-CH" sz="1800" dirty="0" smtClean="0"/>
              <a:t>The </a:t>
            </a:r>
            <a:r>
              <a:rPr lang="fr-CH" sz="1800" dirty="0" err="1" smtClean="0"/>
              <a:t>substrate</a:t>
            </a:r>
            <a:r>
              <a:rPr lang="fr-CH" sz="1800" dirty="0" smtClean="0"/>
              <a:t> </a:t>
            </a:r>
            <a:r>
              <a:rPr lang="fr-CH" sz="1800" dirty="0" err="1" smtClean="0"/>
              <a:t>is</a:t>
            </a:r>
            <a:r>
              <a:rPr lang="fr-CH" sz="1800" dirty="0" smtClean="0"/>
              <a:t> a 50 </a:t>
            </a:r>
            <a:r>
              <a:rPr lang="en-US" sz="1800" dirty="0">
                <a:sym typeface="Symbol" panose="05050102010706020507" pitchFamily="18" charset="2"/>
              </a:rPr>
              <a:t></a:t>
            </a:r>
            <a:r>
              <a:rPr lang="en-US" sz="1800" dirty="0" smtClean="0">
                <a:sym typeface="Symbol" panose="05050102010706020507" pitchFamily="18" charset="2"/>
              </a:rPr>
              <a:t>m polyimide film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6096" y="2572451"/>
            <a:ext cx="5400000" cy="1583475"/>
            <a:chOff x="0" y="0"/>
            <a:chExt cx="6667500" cy="1955165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6667500" cy="1155065"/>
              <a:chOff x="0" y="0"/>
              <a:chExt cx="6667500" cy="115506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81000" y="0"/>
                <a:ext cx="6286500" cy="1155065"/>
                <a:chOff x="0" y="0"/>
                <a:chExt cx="6286500" cy="1155065"/>
              </a:xfrm>
            </p:grpSpPr>
            <p:sp>
              <p:nvSpPr>
                <p:cNvPr id="61" name="Cube 60"/>
                <p:cNvSpPr/>
                <p:nvPr/>
              </p:nvSpPr>
              <p:spPr>
                <a:xfrm>
                  <a:off x="0" y="0"/>
                  <a:ext cx="6286500" cy="1155065"/>
                </a:xfrm>
                <a:prstGeom prst="cube">
                  <a:avLst>
                    <a:gd name="adj" fmla="val 95147"/>
                  </a:avLst>
                </a:prstGeom>
                <a:solidFill>
                  <a:srgbClr val="804100">
                    <a:alpha val="52000"/>
                  </a:srgbClr>
                </a:solidFill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Cube 61"/>
                <p:cNvSpPr/>
                <p:nvPr/>
              </p:nvSpPr>
              <p:spPr>
                <a:xfrm>
                  <a:off x="254000" y="816610"/>
                  <a:ext cx="501650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Cube 62"/>
                <p:cNvSpPr/>
                <p:nvPr/>
              </p:nvSpPr>
              <p:spPr>
                <a:xfrm>
                  <a:off x="508000" y="588010"/>
                  <a:ext cx="501650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Cube 63"/>
                <p:cNvSpPr/>
                <p:nvPr/>
              </p:nvSpPr>
              <p:spPr>
                <a:xfrm>
                  <a:off x="698500" y="359410"/>
                  <a:ext cx="501650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Cube 64"/>
                <p:cNvSpPr/>
                <p:nvPr/>
              </p:nvSpPr>
              <p:spPr>
                <a:xfrm>
                  <a:off x="952500" y="130810"/>
                  <a:ext cx="501650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35000" y="130810"/>
                <a:ext cx="5703080" cy="800735"/>
                <a:chOff x="0" y="0"/>
                <a:chExt cx="5703080" cy="800735"/>
              </a:xfrm>
            </p:grpSpPr>
            <p:sp>
              <p:nvSpPr>
                <p:cNvPr id="37" name="Cube 36"/>
                <p:cNvSpPr/>
                <p:nvPr/>
              </p:nvSpPr>
              <p:spPr>
                <a:xfrm>
                  <a:off x="0" y="685800"/>
                  <a:ext cx="1200727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Cube 37"/>
                <p:cNvSpPr/>
                <p:nvPr/>
              </p:nvSpPr>
              <p:spPr>
                <a:xfrm>
                  <a:off x="1270000" y="6858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Cube 38"/>
                <p:cNvSpPr/>
                <p:nvPr/>
              </p:nvSpPr>
              <p:spPr>
                <a:xfrm>
                  <a:off x="1968500" y="6858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Cube 39"/>
                <p:cNvSpPr/>
                <p:nvPr/>
              </p:nvSpPr>
              <p:spPr>
                <a:xfrm>
                  <a:off x="2667000" y="6858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Cube 40"/>
                <p:cNvSpPr/>
                <p:nvPr/>
              </p:nvSpPr>
              <p:spPr>
                <a:xfrm>
                  <a:off x="3365500" y="6858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Cube 41"/>
                <p:cNvSpPr/>
                <p:nvPr/>
              </p:nvSpPr>
              <p:spPr>
                <a:xfrm>
                  <a:off x="4098290" y="685800"/>
                  <a:ext cx="917575" cy="114935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Cube 42"/>
                <p:cNvSpPr/>
                <p:nvPr/>
              </p:nvSpPr>
              <p:spPr>
                <a:xfrm>
                  <a:off x="254000" y="457200"/>
                  <a:ext cx="12001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Cube 43"/>
                <p:cNvSpPr/>
                <p:nvPr/>
              </p:nvSpPr>
              <p:spPr>
                <a:xfrm>
                  <a:off x="1524000" y="4572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Cube 44"/>
                <p:cNvSpPr/>
                <p:nvPr/>
              </p:nvSpPr>
              <p:spPr>
                <a:xfrm>
                  <a:off x="2222500" y="4572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2921000" y="4572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3619500" y="4572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Cube 47"/>
                <p:cNvSpPr/>
                <p:nvPr/>
              </p:nvSpPr>
              <p:spPr>
                <a:xfrm>
                  <a:off x="4340860" y="457200"/>
                  <a:ext cx="917575" cy="114935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Cube 48"/>
                <p:cNvSpPr/>
                <p:nvPr/>
              </p:nvSpPr>
              <p:spPr>
                <a:xfrm>
                  <a:off x="421640" y="228600"/>
                  <a:ext cx="1200727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Cube 49"/>
                <p:cNvSpPr/>
                <p:nvPr/>
              </p:nvSpPr>
              <p:spPr>
                <a:xfrm>
                  <a:off x="1691640" y="2286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Cube 50"/>
                <p:cNvSpPr/>
                <p:nvPr/>
              </p:nvSpPr>
              <p:spPr>
                <a:xfrm>
                  <a:off x="2390140" y="2286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Cube 51"/>
                <p:cNvSpPr/>
                <p:nvPr/>
              </p:nvSpPr>
              <p:spPr>
                <a:xfrm>
                  <a:off x="3088640" y="2286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Cube 52"/>
                <p:cNvSpPr/>
                <p:nvPr/>
              </p:nvSpPr>
              <p:spPr>
                <a:xfrm>
                  <a:off x="3787140" y="22860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Cube 53"/>
                <p:cNvSpPr/>
                <p:nvPr/>
              </p:nvSpPr>
              <p:spPr>
                <a:xfrm>
                  <a:off x="4531505" y="228600"/>
                  <a:ext cx="917575" cy="114935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Cube 54"/>
                <p:cNvSpPr/>
                <p:nvPr/>
              </p:nvSpPr>
              <p:spPr>
                <a:xfrm>
                  <a:off x="687070" y="0"/>
                  <a:ext cx="12001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Cube 55"/>
                <p:cNvSpPr/>
                <p:nvPr/>
              </p:nvSpPr>
              <p:spPr>
                <a:xfrm>
                  <a:off x="1957070" y="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Cube 56"/>
                <p:cNvSpPr/>
                <p:nvPr/>
              </p:nvSpPr>
              <p:spPr>
                <a:xfrm>
                  <a:off x="2655570" y="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Cube 57"/>
                <p:cNvSpPr/>
                <p:nvPr/>
              </p:nvSpPr>
              <p:spPr>
                <a:xfrm>
                  <a:off x="3354070" y="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Cube 58"/>
                <p:cNvSpPr/>
                <p:nvPr/>
              </p:nvSpPr>
              <p:spPr>
                <a:xfrm>
                  <a:off x="4052570" y="0"/>
                  <a:ext cx="615950" cy="114300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Cube 59"/>
                <p:cNvSpPr/>
                <p:nvPr/>
              </p:nvSpPr>
              <p:spPr>
                <a:xfrm>
                  <a:off x="4785505" y="0"/>
                  <a:ext cx="917575" cy="114935"/>
                </a:xfrm>
                <a:prstGeom prst="cube">
                  <a:avLst>
                    <a:gd name="adj" fmla="val 89135"/>
                  </a:avLst>
                </a:pr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FAA26D3D-D897-4be2-8F04-BA451C77F1D7}">
                    <ma14:placeholderFlag xmlns:ma14="http://schemas.microsoft.com/office/mac/drawingml/2011/main" xmlns=""/>
                  </a:ex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0" y="16510"/>
                <a:ext cx="6543675" cy="914400"/>
                <a:chOff x="0" y="0"/>
                <a:chExt cx="6543675" cy="914400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H="1">
                  <a:off x="945515" y="159385"/>
                  <a:ext cx="43370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684530" y="384810"/>
                  <a:ext cx="43371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" name="Group 20"/>
                <p:cNvGrpSpPr/>
                <p:nvPr/>
              </p:nvGrpSpPr>
              <p:grpSpPr>
                <a:xfrm>
                  <a:off x="6043930" y="159385"/>
                  <a:ext cx="499745" cy="237490"/>
                  <a:chOff x="0" y="0"/>
                  <a:chExt cx="499745" cy="237490"/>
                </a:xfrm>
              </p:grpSpPr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0" y="8890"/>
                    <a:ext cx="498031" cy="228600"/>
                    <a:chOff x="0" y="0"/>
                    <a:chExt cx="498031" cy="228600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0" y="228600"/>
                      <a:ext cx="25355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244475" y="0"/>
                      <a:ext cx="25355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" name="Straight Connector 33"/>
                  <p:cNvCxnSpPr/>
                  <p:nvPr/>
                </p:nvCxnSpPr>
                <p:spPr>
                  <a:xfrm flipV="1">
                    <a:off x="245745" y="0"/>
                    <a:ext cx="254000" cy="2286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5603240" y="628650"/>
                  <a:ext cx="499745" cy="237490"/>
                  <a:chOff x="0" y="0"/>
                  <a:chExt cx="499745" cy="237490"/>
                </a:xfrm>
              </p:grpSpPr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0" y="8890"/>
                    <a:ext cx="498031" cy="228600"/>
                    <a:chOff x="0" y="0"/>
                    <a:chExt cx="498031" cy="228600"/>
                  </a:xfrm>
                </p:grpSpPr>
                <p:cxnSp>
                  <p:nvCxnSpPr>
                    <p:cNvPr id="31" name="Straight Connector 30"/>
                    <p:cNvCxnSpPr/>
                    <p:nvPr/>
                  </p:nvCxnSpPr>
                  <p:spPr>
                    <a:xfrm>
                      <a:off x="0" y="228600"/>
                      <a:ext cx="25355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>
                      <a:off x="244475" y="0"/>
                      <a:ext cx="25355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" name="Straight Connector 29"/>
                  <p:cNvCxnSpPr/>
                  <p:nvPr/>
                </p:nvCxnSpPr>
                <p:spPr>
                  <a:xfrm flipV="1">
                    <a:off x="245745" y="0"/>
                    <a:ext cx="254000" cy="2286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flipH="1">
                  <a:off x="490220" y="620395"/>
                  <a:ext cx="43370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flipH="1">
                  <a:off x="230505" y="845820"/>
                  <a:ext cx="43370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oval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 Box 168"/>
                <p:cNvSpPr txBox="1"/>
                <p:nvPr/>
              </p:nvSpPr>
              <p:spPr>
                <a:xfrm>
                  <a:off x="662305" y="0"/>
                  <a:ext cx="3175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+</a:t>
                  </a:r>
                  <a:endParaRPr lang="en-US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6" name="Text Box 169"/>
                <p:cNvSpPr txBox="1"/>
                <p:nvPr/>
              </p:nvSpPr>
              <p:spPr>
                <a:xfrm>
                  <a:off x="190500" y="457200"/>
                  <a:ext cx="3175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+</a:t>
                  </a:r>
                  <a:endParaRPr lang="en-US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170"/>
                <p:cNvSpPr txBox="1"/>
                <p:nvPr/>
              </p:nvSpPr>
              <p:spPr>
                <a:xfrm>
                  <a:off x="444500" y="228600"/>
                  <a:ext cx="254000" cy="342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-</a:t>
                  </a:r>
                  <a:endParaRPr lang="en-US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171"/>
                <p:cNvSpPr txBox="1"/>
                <p:nvPr/>
              </p:nvSpPr>
              <p:spPr>
                <a:xfrm>
                  <a:off x="0" y="685800"/>
                  <a:ext cx="2540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-</a:t>
                  </a:r>
                  <a:endParaRPr lang="en-US" sz="1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0" name="Straight Connector 9"/>
            <p:cNvCxnSpPr/>
            <p:nvPr/>
          </p:nvCxnSpPr>
          <p:spPr>
            <a:xfrm>
              <a:off x="4696460" y="873125"/>
              <a:ext cx="390342" cy="601127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619500" y="873125"/>
              <a:ext cx="389890" cy="60071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05000" y="1040765"/>
              <a:ext cx="287020" cy="456565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oval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 Box 175"/>
            <p:cNvSpPr txBox="1"/>
            <p:nvPr/>
          </p:nvSpPr>
          <p:spPr>
            <a:xfrm>
              <a:off x="5016500" y="1497965"/>
              <a:ext cx="10795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000">
                  <a:effectLst/>
                  <a:ea typeface="Times New Roman" panose="02020603050405020304" pitchFamily="18" charset="0"/>
                </a:rPr>
                <a:t>Heating areas</a:t>
              </a:r>
              <a:endPara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GB" sz="1000">
                  <a:effectLst/>
                  <a:ea typeface="Times New Roman" panose="02020603050405020304" pitchFamily="18" charset="0"/>
                </a:rPr>
                <a:t>(stainless steel)</a:t>
              </a:r>
              <a:endPara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 Box 176"/>
            <p:cNvSpPr txBox="1"/>
            <p:nvPr/>
          </p:nvSpPr>
          <p:spPr>
            <a:xfrm>
              <a:off x="3048000" y="1497965"/>
              <a:ext cx="18415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000">
                  <a:effectLst/>
                  <a:ea typeface="Times New Roman" panose="02020603050405020304" pitchFamily="18" charset="0"/>
                </a:rPr>
                <a:t>Non-heating areas</a:t>
              </a:r>
              <a:endPara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000">
                  <a:effectLst/>
                  <a:ea typeface="Times New Roman" panose="02020603050405020304" pitchFamily="18" charset="0"/>
                </a:rPr>
                <a:t>(copper plated stainless steel)</a:t>
              </a:r>
              <a:endPara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 Box 177"/>
            <p:cNvSpPr txBox="1"/>
            <p:nvPr/>
          </p:nvSpPr>
          <p:spPr>
            <a:xfrm>
              <a:off x="1270000" y="1497965"/>
              <a:ext cx="18415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000">
                  <a:effectLst/>
                  <a:ea typeface="Times New Roman" panose="02020603050405020304" pitchFamily="18" charset="0"/>
                </a:rPr>
                <a:t>Polyimide film</a:t>
              </a:r>
              <a:endPara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000">
                  <a:effectLst/>
                  <a:ea typeface="Times New Roman" panose="02020603050405020304" pitchFamily="18" charset="0"/>
                </a:rPr>
                <a:t>(substrate)</a:t>
              </a:r>
              <a:endParaRPr lang="en-US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919029" y="4363239"/>
            <a:ext cx="272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fr-CH" sz="1600" b="1" dirty="0" err="1" smtClean="0"/>
              <a:t>Overall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length</a:t>
            </a:r>
            <a:r>
              <a:rPr lang="fr-CH" sz="1600" b="1" dirty="0" smtClean="0"/>
              <a:t>: </a:t>
            </a:r>
            <a:r>
              <a:rPr lang="fr-CH" sz="1600" b="1" dirty="0" smtClean="0">
                <a:solidFill>
                  <a:srgbClr val="C00000"/>
                </a:solidFill>
              </a:rPr>
              <a:t>5600 mm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fr-CH" sz="1600" dirty="0" err="1" smtClean="0"/>
              <a:t>Width</a:t>
            </a:r>
            <a:r>
              <a:rPr lang="fr-CH" sz="1600" dirty="0" smtClean="0"/>
              <a:t>: 160 to 300 mm</a:t>
            </a:r>
            <a:endParaRPr lang="en-US" sz="1600" dirty="0"/>
          </a:p>
        </p:txBody>
      </p:sp>
      <p:pic>
        <p:nvPicPr>
          <p:cNvPr id="67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00043" y="1358773"/>
            <a:ext cx="4788258" cy="2699928"/>
          </a:xfrm>
          <a:prstGeom prst="snip2SameRect">
            <a:avLst>
              <a:gd name="adj1" fmla="val 0"/>
              <a:gd name="adj2" fmla="val 50000"/>
            </a:avLst>
          </a:prstGeom>
        </p:spPr>
      </p:pic>
      <p:pic>
        <p:nvPicPr>
          <p:cNvPr id="6" name="Picture 1" descr="G:\Workspaces\s\shortmod\Develop\labo 927\HFM\927_general pictures\110NIKON\DSCN5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433" y="3398778"/>
            <a:ext cx="2256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2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6E1DD"/>
              </a:clrFrom>
              <a:clrTo>
                <a:srgbClr val="E6E1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56353" y="1940703"/>
            <a:ext cx="3859200" cy="20114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26633" y="2396837"/>
            <a:ext cx="1656184" cy="1141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Collars</a:t>
            </a:r>
            <a:r>
              <a:rPr lang="fr-CH" dirty="0"/>
              <a:t> – </a:t>
            </a:r>
            <a:r>
              <a:rPr lang="fr-CH" dirty="0" err="1"/>
              <a:t>collaring</a:t>
            </a:r>
            <a:r>
              <a:rPr lang="fr-CH" dirty="0"/>
              <a:t> keys – </a:t>
            </a:r>
            <a:r>
              <a:rPr lang="fr-CH" dirty="0" err="1"/>
              <a:t>yoke</a:t>
            </a:r>
            <a:r>
              <a:rPr lang="fr-CH" dirty="0"/>
              <a:t> </a:t>
            </a:r>
            <a:r>
              <a:rPr lang="fr-CH" dirty="0" err="1"/>
              <a:t>laminations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933" y="1836137"/>
            <a:ext cx="1800000" cy="1774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576" y="573756"/>
            <a:ext cx="3240000" cy="2142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576" y="2724104"/>
            <a:ext cx="3240000" cy="243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20940" y="4640818"/>
            <a:ext cx="240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2" indent="-95250">
              <a:buFont typeface="Arial" panose="020B0604020202020204" pitchFamily="34" charset="0"/>
              <a:buChar char="•"/>
            </a:pPr>
            <a:r>
              <a:rPr lang="fr-CH" sz="1400" dirty="0" smtClean="0"/>
              <a:t>3 mm </a:t>
            </a:r>
            <a:r>
              <a:rPr lang="fr-CH" sz="1400" dirty="0" err="1" smtClean="0"/>
              <a:t>thick</a:t>
            </a:r>
            <a:r>
              <a:rPr lang="fr-CH" sz="1400" dirty="0" smtClean="0"/>
              <a:t> high Mn </a:t>
            </a:r>
            <a:r>
              <a:rPr lang="fr-CH" sz="1400" dirty="0" err="1" smtClean="0"/>
              <a:t>steel</a:t>
            </a:r>
            <a:endParaRPr lang="fr-CH" sz="1400" dirty="0" smtClean="0"/>
          </a:p>
          <a:p>
            <a:pPr marL="182563" lvl="2" indent="-95250">
              <a:buFont typeface="Arial" panose="020B0604020202020204" pitchFamily="34" charset="0"/>
              <a:buChar char="•"/>
            </a:pPr>
            <a:r>
              <a:rPr lang="fr-CH" sz="1400" dirty="0" smtClean="0">
                <a:sym typeface="Symbol" panose="05050102010706020507" pitchFamily="18" charset="2"/>
              </a:rPr>
              <a:t></a:t>
            </a:r>
            <a:r>
              <a:rPr lang="fr-CH" sz="1400" baseline="-25000" dirty="0" smtClean="0">
                <a:sym typeface="Symbol" panose="05050102010706020507" pitchFamily="18" charset="2"/>
              </a:rPr>
              <a:t>0.2</a:t>
            </a:r>
            <a:r>
              <a:rPr lang="fr-CH" sz="1400" dirty="0" smtClean="0">
                <a:sym typeface="Symbol" panose="05050102010706020507" pitchFamily="18" charset="2"/>
              </a:rPr>
              <a:t> &gt; 400 </a:t>
            </a:r>
            <a:r>
              <a:rPr lang="fr-CH" sz="1400" dirty="0" err="1" smtClean="0">
                <a:sym typeface="Symbol" panose="05050102010706020507" pitchFamily="18" charset="2"/>
              </a:rPr>
              <a:t>MPa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820" y="578432"/>
            <a:ext cx="533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Yoke</a:t>
            </a:r>
            <a:r>
              <a:rPr lang="fr-CH" dirty="0" smtClean="0"/>
              <a:t> </a:t>
            </a:r>
            <a:r>
              <a:rPr lang="fr-CH" dirty="0" err="1" smtClean="0"/>
              <a:t>laminations</a:t>
            </a:r>
            <a:r>
              <a:rPr lang="fr-CH" dirty="0" smtClean="0"/>
              <a:t>: 5.8 mm </a:t>
            </a:r>
            <a:r>
              <a:rPr lang="fr-CH" dirty="0" err="1" smtClean="0"/>
              <a:t>thick</a:t>
            </a:r>
            <a:r>
              <a:rPr lang="fr-CH" dirty="0" smtClean="0"/>
              <a:t> </a:t>
            </a:r>
            <a:r>
              <a:rPr lang="fr-CH" dirty="0" err="1" smtClean="0"/>
              <a:t>low</a:t>
            </a:r>
            <a:r>
              <a:rPr lang="fr-CH" dirty="0" smtClean="0"/>
              <a:t> </a:t>
            </a:r>
            <a:r>
              <a:rPr lang="fr-CH" dirty="0" err="1" smtClean="0"/>
              <a:t>carbon</a:t>
            </a:r>
            <a:r>
              <a:rPr lang="fr-CH" dirty="0" smtClean="0"/>
              <a:t> </a:t>
            </a:r>
            <a:r>
              <a:rPr lang="fr-CH" dirty="0" err="1" smtClean="0"/>
              <a:t>steel</a:t>
            </a:r>
            <a:endParaRPr lang="fr-CH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603588" y="353695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mtClean="0"/>
              <a:t>Collars</a:t>
            </a:r>
            <a:endParaRPr lang="fr-CH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431390" y="1000767"/>
            <a:ext cx="289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fr-CH" sz="1600" dirty="0" err="1" smtClean="0">
                <a:solidFill>
                  <a:schemeClr val="tx2"/>
                </a:solidFill>
              </a:rPr>
              <a:t>Butraco</a:t>
            </a:r>
            <a:endParaRPr lang="fr-CH" sz="1600" dirty="0" smtClean="0">
              <a:solidFill>
                <a:schemeClr val="tx2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fr-CH" sz="1600" dirty="0" err="1" smtClean="0">
                <a:solidFill>
                  <a:schemeClr val="tx2"/>
                </a:solidFill>
              </a:rPr>
              <a:t>Jeijen</a:t>
            </a:r>
            <a:r>
              <a:rPr lang="fr-CH" sz="1600" dirty="0" smtClean="0">
                <a:solidFill>
                  <a:schemeClr val="tx2"/>
                </a:solidFill>
              </a:rPr>
              <a:t> </a:t>
            </a:r>
            <a:r>
              <a:rPr lang="fr-CH" sz="1600" dirty="0" err="1" smtClean="0">
                <a:solidFill>
                  <a:schemeClr val="tx2"/>
                </a:solidFill>
              </a:rPr>
              <a:t>metaaltechniek</a:t>
            </a:r>
            <a:r>
              <a:rPr lang="fr-CH" sz="1600" dirty="0" smtClean="0">
                <a:solidFill>
                  <a:schemeClr val="tx2"/>
                </a:solidFill>
              </a:rPr>
              <a:t> B.V.</a:t>
            </a:r>
          </a:p>
          <a:p>
            <a:pPr marL="182563" indent="-182563">
              <a:buFont typeface="Arial" charset="0"/>
              <a:buChar char="•"/>
            </a:pPr>
            <a:r>
              <a:rPr lang="fr-CH" sz="1600" dirty="0" err="1" smtClean="0">
                <a:solidFill>
                  <a:schemeClr val="tx2"/>
                </a:solidFill>
              </a:rPr>
              <a:t>Kusters</a:t>
            </a:r>
            <a:r>
              <a:rPr lang="fr-CH" sz="1600" dirty="0" smtClean="0">
                <a:solidFill>
                  <a:schemeClr val="tx2"/>
                </a:solidFill>
              </a:rPr>
              <a:t> &amp; Bosch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1200" y="2214000"/>
            <a:ext cx="1404000" cy="1413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0391" y="3455378"/>
            <a:ext cx="1800000" cy="16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000"/>
            <a:ext cx="9144000" cy="540000"/>
          </a:xfrm>
        </p:spPr>
        <p:txBody>
          <a:bodyPr/>
          <a:lstStyle/>
          <a:p>
            <a:r>
              <a:rPr lang="fr-CH" dirty="0" err="1"/>
              <a:t>Shells</a:t>
            </a:r>
            <a:r>
              <a:rPr lang="fr-CH" dirty="0"/>
              <a:t> – </a:t>
            </a:r>
            <a:r>
              <a:rPr lang="fr-CH" dirty="0" smtClean="0"/>
              <a:t>End </a:t>
            </a:r>
            <a:r>
              <a:rPr lang="fr-CH" dirty="0" err="1"/>
              <a:t>covers</a:t>
            </a:r>
            <a:r>
              <a:rPr lang="fr-CH" dirty="0"/>
              <a:t>, main parts of the </a:t>
            </a:r>
            <a:r>
              <a:rPr lang="fr-CH" dirty="0" smtClean="0"/>
              <a:t>He </a:t>
            </a:r>
            <a:r>
              <a:rPr lang="fr-CH" dirty="0" err="1"/>
              <a:t>vessel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16" y="771550"/>
            <a:ext cx="4680000" cy="2675916"/>
          </a:xfr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9416" y="3544016"/>
            <a:ext cx="4680000" cy="1124727"/>
          </a:xfrm>
          <a:prstGeom prst="rect">
            <a:avLst/>
          </a:prstGeom>
        </p:spPr>
        <p:txBody>
          <a:bodyPr vert="horz" lIns="91440" tIns="0" rIns="91440" bIns="0" rtlCol="0">
            <a:normAutofit fontScale="92500"/>
          </a:bodyPr>
          <a:lstStyle>
            <a:lvl1pPr marL="171450" indent="-171450" algn="l" defTabSz="342900" rtl="0" eaLnBrk="1" latinLnBrk="0" hangingPunct="1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342900" indent="-171450" algn="l" defTabSz="3429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rgbClr val="0089B5"/>
              </a:buClr>
              <a:buSzPct val="95000"/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2pPr>
            <a:lvl3pPr marL="51435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3pPr>
            <a:lvl4pPr marL="68580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4pPr>
            <a:lvl5pPr marL="857250" indent="-171450" algn="l" defTabSz="3429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H" sz="1600" dirty="0" err="1" smtClean="0"/>
              <a:t>Material</a:t>
            </a:r>
            <a:r>
              <a:rPr lang="fr-CH" sz="1600" dirty="0" smtClean="0"/>
              <a:t>: AISI 316 LN, hot </a:t>
            </a:r>
            <a:r>
              <a:rPr lang="fr-CH" sz="1600" dirty="0" err="1" smtClean="0"/>
              <a:t>rolled</a:t>
            </a:r>
            <a:r>
              <a:rPr lang="fr-CH" sz="1600" dirty="0" smtClean="0"/>
              <a:t> plates </a:t>
            </a:r>
            <a:r>
              <a:rPr lang="fr-CH" sz="1600" dirty="0" err="1" smtClean="0"/>
              <a:t>formed</a:t>
            </a:r>
            <a:r>
              <a:rPr lang="fr-CH" sz="1600" dirty="0" smtClean="0"/>
              <a:t> in </a:t>
            </a:r>
            <a:r>
              <a:rPr lang="fr-CH" sz="1600" dirty="0" err="1" smtClean="0"/>
              <a:t>folding</a:t>
            </a:r>
            <a:r>
              <a:rPr lang="fr-CH" sz="1600" dirty="0" smtClean="0"/>
              <a:t> </a:t>
            </a:r>
            <a:r>
              <a:rPr lang="fr-CH" sz="1600" dirty="0" err="1" smtClean="0"/>
              <a:t>press</a:t>
            </a:r>
            <a:r>
              <a:rPr lang="fr-CH" sz="1600" dirty="0" smtClean="0"/>
              <a:t>, </a:t>
            </a:r>
            <a:r>
              <a:rPr lang="fr-CH" sz="1600" dirty="0" err="1" smtClean="0"/>
              <a:t>thickness</a:t>
            </a:r>
            <a:r>
              <a:rPr lang="fr-CH" sz="1600" dirty="0" smtClean="0"/>
              <a:t>: 15 mm</a:t>
            </a:r>
          </a:p>
          <a:p>
            <a:pPr>
              <a:lnSpc>
                <a:spcPct val="100000"/>
              </a:lnSpc>
            </a:pPr>
            <a:r>
              <a:rPr lang="fr-CH" sz="1600" dirty="0" err="1" smtClean="0"/>
              <a:t>Tight</a:t>
            </a:r>
            <a:r>
              <a:rPr lang="fr-CH" sz="1600" dirty="0" smtClean="0"/>
              <a:t> fit </a:t>
            </a:r>
            <a:r>
              <a:rPr lang="fr-CH" sz="1600" dirty="0" err="1" smtClean="0"/>
              <a:t>with</a:t>
            </a:r>
            <a:r>
              <a:rPr lang="fr-CH" sz="1600" dirty="0" smtClean="0"/>
              <a:t> </a:t>
            </a:r>
            <a:r>
              <a:rPr lang="fr-CH" sz="1600" dirty="0" err="1" smtClean="0"/>
              <a:t>yoke</a:t>
            </a:r>
            <a:r>
              <a:rPr lang="fr-CH" sz="1600" dirty="0" smtClean="0"/>
              <a:t> </a:t>
            </a:r>
            <a:r>
              <a:rPr lang="fr-CH" sz="1600" dirty="0" err="1" smtClean="0"/>
              <a:t>laminations</a:t>
            </a:r>
            <a:r>
              <a:rPr lang="fr-CH" sz="1600" dirty="0" smtClean="0"/>
              <a:t>, i.e. </a:t>
            </a:r>
            <a:r>
              <a:rPr lang="fr-CH" sz="1600" dirty="0" err="1" smtClean="0"/>
              <a:t>need</a:t>
            </a:r>
            <a:r>
              <a:rPr lang="fr-CH" sz="1600" dirty="0" smtClean="0"/>
              <a:t> to </a:t>
            </a:r>
            <a:r>
              <a:rPr lang="fr-CH" sz="1600" dirty="0" err="1" smtClean="0"/>
              <a:t>be</a:t>
            </a:r>
            <a:r>
              <a:rPr lang="fr-CH" sz="1600" dirty="0" smtClean="0"/>
              <a:t> </a:t>
            </a:r>
            <a:r>
              <a:rPr lang="fr-CH" sz="1600" dirty="0" err="1" smtClean="0"/>
              <a:t>precise</a:t>
            </a:r>
            <a:endParaRPr lang="fr-CH" sz="1600" dirty="0" smtClean="0"/>
          </a:p>
          <a:p>
            <a:pPr>
              <a:lnSpc>
                <a:spcPct val="100000"/>
              </a:lnSpc>
            </a:pPr>
            <a:r>
              <a:rPr lang="fr-CH" sz="1600" dirty="0" err="1" smtClean="0"/>
              <a:t>Weldability</a:t>
            </a:r>
            <a:r>
              <a:rPr lang="fr-CH" sz="1600" dirty="0" smtClean="0"/>
              <a:t> and </a:t>
            </a:r>
            <a:r>
              <a:rPr lang="fr-CH" sz="1600" dirty="0" err="1" smtClean="0"/>
              <a:t>Leak</a:t>
            </a:r>
            <a:r>
              <a:rPr lang="fr-CH" sz="1600" dirty="0" smtClean="0"/>
              <a:t> </a:t>
            </a:r>
            <a:r>
              <a:rPr lang="fr-CH" sz="1600" dirty="0" err="1" smtClean="0"/>
              <a:t>tightness</a:t>
            </a:r>
            <a:endParaRPr lang="fr-CH" sz="1600" dirty="0" smtClean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782960" y="3545986"/>
            <a:ext cx="4306611" cy="1122757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171450" indent="-171450" algn="l" defTabSz="342900" rtl="0" eaLnBrk="1" latinLnBrk="0" hangingPunct="1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342900" indent="-171450" algn="l" defTabSz="3429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rgbClr val="0089B5"/>
              </a:buClr>
              <a:buSzPct val="95000"/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2pPr>
            <a:lvl3pPr marL="51435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3pPr>
            <a:lvl4pPr marL="68580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4pPr>
            <a:lvl5pPr marL="857250" indent="-171450" algn="l" defTabSz="3429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H" sz="1600" dirty="0" err="1" smtClean="0"/>
              <a:t>Material</a:t>
            </a:r>
            <a:r>
              <a:rPr lang="fr-CH" sz="1600" dirty="0" smtClean="0"/>
              <a:t>: AISI 316 LN</a:t>
            </a:r>
          </a:p>
          <a:p>
            <a:pPr>
              <a:lnSpc>
                <a:spcPct val="100000"/>
              </a:lnSpc>
            </a:pPr>
            <a:r>
              <a:rPr lang="fr-CH" sz="1600" dirty="0" smtClean="0"/>
              <a:t>Powder </a:t>
            </a:r>
            <a:r>
              <a:rPr lang="fr-CH" sz="1600" dirty="0" err="1" smtClean="0"/>
              <a:t>metallurgy</a:t>
            </a:r>
            <a:r>
              <a:rPr lang="fr-CH" sz="1600" dirty="0" smtClean="0"/>
              <a:t> for the </a:t>
            </a:r>
            <a:r>
              <a:rPr lang="fr-CH" sz="1600" dirty="0" err="1" smtClean="0"/>
              <a:t>dished</a:t>
            </a:r>
            <a:r>
              <a:rPr lang="fr-CH" sz="1600" dirty="0" smtClean="0"/>
              <a:t> </a:t>
            </a:r>
            <a:r>
              <a:rPr lang="fr-CH" sz="1600" dirty="0" err="1" smtClean="0"/>
              <a:t>cover</a:t>
            </a:r>
            <a:r>
              <a:rPr lang="fr-CH" sz="1600" dirty="0" smtClean="0"/>
              <a:t>, or </a:t>
            </a:r>
            <a:r>
              <a:rPr lang="fr-CH" sz="1600" dirty="0" err="1" smtClean="0"/>
              <a:t>welded</a:t>
            </a:r>
            <a:r>
              <a:rPr lang="fr-CH" sz="1600" dirty="0" smtClean="0"/>
              <a:t> construction for the flat </a:t>
            </a:r>
            <a:r>
              <a:rPr lang="fr-CH" sz="1600" dirty="0" err="1" smtClean="0"/>
              <a:t>cover</a:t>
            </a:r>
            <a:endParaRPr lang="fr-CH" sz="1600" dirty="0" smtClean="0"/>
          </a:p>
          <a:p>
            <a:pPr>
              <a:lnSpc>
                <a:spcPct val="100000"/>
              </a:lnSpc>
            </a:pPr>
            <a:r>
              <a:rPr lang="fr-CH" sz="1600" dirty="0" err="1" smtClean="0"/>
              <a:t>Weldability</a:t>
            </a:r>
            <a:r>
              <a:rPr lang="fr-CH" sz="1600" dirty="0" smtClean="0"/>
              <a:t> and </a:t>
            </a:r>
            <a:r>
              <a:rPr lang="fr-CH" sz="1600" dirty="0" err="1" smtClean="0"/>
              <a:t>Leak</a:t>
            </a:r>
            <a:r>
              <a:rPr lang="fr-CH" sz="1600" dirty="0" smtClean="0"/>
              <a:t> </a:t>
            </a:r>
            <a:r>
              <a:rPr lang="fr-CH" sz="1600" dirty="0" err="1" smtClean="0"/>
              <a:t>tightness</a:t>
            </a:r>
            <a:endParaRPr lang="fr-CH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75" b="-10472"/>
          <a:stretch/>
        </p:blipFill>
        <p:spPr>
          <a:xfrm>
            <a:off x="6624000" y="719802"/>
            <a:ext cx="2520000" cy="2779412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960" y="771550"/>
            <a:ext cx="2237312" cy="2677886"/>
          </a:xfrm>
          <a:prstGeom prst="rect">
            <a:avLst/>
          </a:prstGeom>
        </p:spPr>
      </p:pic>
      <p:pic>
        <p:nvPicPr>
          <p:cNvPr id="11" name="Image 6" descr="CERN-logo_out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915565"/>
            <a:ext cx="7920000" cy="363569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fr-CH" dirty="0" smtClean="0"/>
              <a:t>The </a:t>
            </a:r>
            <a:r>
              <a:rPr lang="fr-CH" dirty="0" err="1" smtClean="0"/>
              <a:t>HiLumi</a:t>
            </a:r>
            <a:r>
              <a:rPr lang="fr-CH" dirty="0" smtClean="0"/>
              <a:t> HL-LHC Project </a:t>
            </a:r>
            <a:r>
              <a:rPr lang="fr-CH" dirty="0" err="1" smtClean="0"/>
              <a:t>is</a:t>
            </a:r>
            <a:r>
              <a:rPr lang="fr-CH" dirty="0" smtClean="0"/>
              <a:t> in </a:t>
            </a:r>
            <a:r>
              <a:rPr lang="fr-CH" dirty="0"/>
              <a:t>the </a:t>
            </a:r>
            <a:r>
              <a:rPr lang="fr-CH" b="1" dirty="0"/>
              <a:t>construction phase</a:t>
            </a:r>
          </a:p>
          <a:p>
            <a:pPr>
              <a:lnSpc>
                <a:spcPct val="110000"/>
              </a:lnSpc>
            </a:pPr>
            <a:r>
              <a:rPr lang="fr-CH" dirty="0"/>
              <a:t>Most components are not standard, </a:t>
            </a:r>
            <a:r>
              <a:rPr lang="fr-CH" dirty="0" err="1"/>
              <a:t>specifications</a:t>
            </a:r>
            <a:r>
              <a:rPr lang="fr-CH" dirty="0"/>
              <a:t> are </a:t>
            </a:r>
            <a:r>
              <a:rPr lang="fr-CH" dirty="0" err="1"/>
              <a:t>demanding</a:t>
            </a:r>
            <a:endParaRPr lang="fr-CH" dirty="0"/>
          </a:p>
          <a:p>
            <a:pPr lvl="1">
              <a:lnSpc>
                <a:spcPct val="110000"/>
              </a:lnSpc>
            </a:pPr>
            <a:r>
              <a:rPr lang="fr-CH" dirty="0" err="1"/>
              <a:t>Materials</a:t>
            </a:r>
            <a:r>
              <a:rPr lang="fr-CH" dirty="0"/>
              <a:t> (</a:t>
            </a:r>
            <a:r>
              <a:rPr lang="fr-CH" dirty="0" err="1"/>
              <a:t>remember</a:t>
            </a:r>
            <a:r>
              <a:rPr lang="fr-CH" dirty="0"/>
              <a:t> … </a:t>
            </a:r>
            <a:r>
              <a:rPr lang="fr-CH" dirty="0" err="1"/>
              <a:t>will</a:t>
            </a:r>
            <a:r>
              <a:rPr lang="fr-CH" dirty="0"/>
              <a:t> </a:t>
            </a:r>
            <a:r>
              <a:rPr lang="fr-CH" dirty="0" err="1"/>
              <a:t>work</a:t>
            </a:r>
            <a:r>
              <a:rPr lang="fr-CH" dirty="0"/>
              <a:t> </a:t>
            </a:r>
            <a:r>
              <a:rPr lang="fr-CH" dirty="0" err="1"/>
              <a:t>between</a:t>
            </a:r>
            <a:r>
              <a:rPr lang="fr-CH" dirty="0"/>
              <a:t> -271°C and +640°C for the </a:t>
            </a:r>
            <a:r>
              <a:rPr lang="fr-CH" dirty="0" err="1"/>
              <a:t>coil</a:t>
            </a:r>
            <a:r>
              <a:rPr lang="fr-CH" dirty="0"/>
              <a:t> components)</a:t>
            </a:r>
          </a:p>
          <a:p>
            <a:pPr lvl="1">
              <a:lnSpc>
                <a:spcPct val="110000"/>
              </a:lnSpc>
            </a:pPr>
            <a:r>
              <a:rPr lang="fr-CH" dirty="0"/>
              <a:t>(</a:t>
            </a:r>
            <a:r>
              <a:rPr lang="fr-CH" dirty="0" err="1"/>
              <a:t>Very</a:t>
            </a:r>
            <a:r>
              <a:rPr lang="fr-CH" dirty="0"/>
              <a:t>) </a:t>
            </a:r>
            <a:r>
              <a:rPr lang="fr-CH" dirty="0" err="1"/>
              <a:t>tight</a:t>
            </a:r>
            <a:r>
              <a:rPr lang="fr-CH" dirty="0"/>
              <a:t> </a:t>
            </a:r>
            <a:r>
              <a:rPr lang="fr-CH" dirty="0" err="1" smtClean="0"/>
              <a:t>tolerances</a:t>
            </a:r>
            <a:endParaRPr lang="fr-CH" dirty="0"/>
          </a:p>
          <a:p>
            <a:pPr>
              <a:lnSpc>
                <a:spcPct val="110000"/>
              </a:lnSpc>
            </a:pPr>
            <a:r>
              <a:rPr lang="fr-CH" dirty="0"/>
              <a:t>Limited </a:t>
            </a:r>
            <a:r>
              <a:rPr lang="fr-CH" dirty="0" err="1"/>
              <a:t>quantities</a:t>
            </a:r>
            <a:r>
              <a:rPr lang="fr-CH" dirty="0"/>
              <a:t>, but high </a:t>
            </a:r>
            <a:r>
              <a:rPr lang="fr-CH" dirty="0" err="1"/>
              <a:t>quality</a:t>
            </a:r>
            <a:r>
              <a:rPr lang="fr-CH" dirty="0"/>
              <a:t> </a:t>
            </a:r>
            <a:r>
              <a:rPr lang="fr-CH" dirty="0" err="1"/>
              <a:t>requirements</a:t>
            </a:r>
            <a:endParaRPr lang="fr-CH" dirty="0"/>
          </a:p>
          <a:p>
            <a:pPr>
              <a:lnSpc>
                <a:spcPct val="110000"/>
              </a:lnSpc>
            </a:pPr>
            <a:r>
              <a:rPr lang="fr-CH" dirty="0" err="1"/>
              <a:t>Technology</a:t>
            </a:r>
            <a:r>
              <a:rPr lang="fr-CH" dirty="0"/>
              <a:t> </a:t>
            </a:r>
            <a:r>
              <a:rPr lang="fr-CH" dirty="0" err="1" smtClean="0"/>
              <a:t>developments</a:t>
            </a:r>
            <a:r>
              <a:rPr lang="fr-CH" dirty="0" smtClean="0"/>
              <a:t> </a:t>
            </a:r>
            <a:r>
              <a:rPr lang="fr-CH" dirty="0"/>
              <a:t>are </a:t>
            </a:r>
            <a:r>
              <a:rPr lang="fr-CH" dirty="0" err="1"/>
              <a:t>needed</a:t>
            </a:r>
            <a:r>
              <a:rPr lang="fr-CH" dirty="0"/>
              <a:t>, </a:t>
            </a:r>
            <a:br>
              <a:rPr lang="fr-CH" dirty="0"/>
            </a:br>
            <a:r>
              <a:rPr lang="fr-CH" dirty="0" err="1"/>
              <a:t>e.g</a:t>
            </a:r>
            <a:r>
              <a:rPr lang="fr-CH" dirty="0"/>
              <a:t>. </a:t>
            </a:r>
            <a:r>
              <a:rPr lang="fr-CH" dirty="0" err="1"/>
              <a:t>magnets</a:t>
            </a:r>
            <a:r>
              <a:rPr lang="fr-CH" dirty="0"/>
              <a:t>, </a:t>
            </a:r>
            <a:r>
              <a:rPr lang="fr-CH" dirty="0" err="1"/>
              <a:t>quench</a:t>
            </a:r>
            <a:r>
              <a:rPr lang="fr-CH" dirty="0"/>
              <a:t> </a:t>
            </a:r>
            <a:r>
              <a:rPr lang="fr-CH" dirty="0" err="1" smtClean="0"/>
              <a:t>heaters</a:t>
            </a:r>
            <a:endParaRPr lang="fr-CH" dirty="0" smtClean="0"/>
          </a:p>
          <a:p>
            <a:pPr>
              <a:lnSpc>
                <a:spcPct val="110000"/>
              </a:lnSpc>
            </a:pPr>
            <a:r>
              <a:rPr lang="fr-CH" dirty="0" err="1" smtClean="0"/>
              <a:t>Finding</a:t>
            </a:r>
            <a:r>
              <a:rPr lang="fr-CH" dirty="0" smtClean="0"/>
              <a:t> </a:t>
            </a:r>
            <a:r>
              <a:rPr lang="fr-CH" dirty="0"/>
              <a:t>the </a:t>
            </a:r>
            <a:r>
              <a:rPr lang="fr-CH" dirty="0" err="1"/>
              <a:t>Higgs</a:t>
            </a:r>
            <a:r>
              <a:rPr lang="fr-CH" dirty="0"/>
              <a:t> boson, and more,</a:t>
            </a:r>
            <a:br>
              <a:rPr lang="fr-CH" dirty="0"/>
            </a:br>
            <a:r>
              <a:rPr lang="fr-CH" dirty="0" err="1"/>
              <a:t>requires</a:t>
            </a:r>
            <a:r>
              <a:rPr lang="fr-CH" dirty="0"/>
              <a:t> </a:t>
            </a:r>
            <a:r>
              <a:rPr lang="fr-CH" dirty="0" err="1"/>
              <a:t>exploring</a:t>
            </a:r>
            <a:r>
              <a:rPr lang="fr-CH" dirty="0"/>
              <a:t> the </a:t>
            </a:r>
            <a:r>
              <a:rPr lang="fr-CH" dirty="0" err="1"/>
              <a:t>unexplored</a:t>
            </a:r>
            <a:r>
              <a:rPr lang="fr-CH" dirty="0"/>
              <a:t>,</a:t>
            </a:r>
            <a:br>
              <a:rPr lang="fr-CH" dirty="0"/>
            </a:br>
            <a:r>
              <a:rPr lang="en-US" dirty="0"/>
              <a:t>going beyond its own limits</a:t>
            </a:r>
            <a:endParaRPr lang="fr-CH" dirty="0"/>
          </a:p>
          <a:p>
            <a:pPr>
              <a:lnSpc>
                <a:spcPct val="110000"/>
              </a:lnSpc>
            </a:pPr>
            <a:r>
              <a:rPr lang="fr-CH" dirty="0" err="1"/>
              <a:t>Challenging</a:t>
            </a:r>
            <a:r>
              <a:rPr lang="fr-CH" dirty="0"/>
              <a:t>, </a:t>
            </a:r>
            <a:r>
              <a:rPr lang="fr-CH" dirty="0" err="1"/>
              <a:t>however</a:t>
            </a:r>
            <a:r>
              <a:rPr lang="fr-CH" dirty="0"/>
              <a:t> </a:t>
            </a:r>
            <a:r>
              <a:rPr lang="fr-CH" dirty="0" err="1" smtClean="0"/>
              <a:t>rewarding</a:t>
            </a:r>
            <a:endParaRPr lang="en-US" dirty="0"/>
          </a:p>
        </p:txBody>
      </p:sp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7" name="Picture 2" descr="https://upload.wikimedia.org/wikipedia/commons/thumb/9/9b/Quality_not_quantity.png/204px-Quality_not_quant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775" y="1851670"/>
            <a:ext cx="1188000" cy="119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372200" y="1851670"/>
            <a:ext cx="1255575" cy="68028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72200" y="2551687"/>
            <a:ext cx="1254507" cy="49962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http://www.geek.com/wp-content/uploads/2013/10/Peter-Higgs-May-30th-2008-small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5775" y="3094595"/>
            <a:ext cx="3240000" cy="20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51800" y="2031750"/>
            <a:ext cx="6440400" cy="1404096"/>
          </a:xfrm>
        </p:spPr>
        <p:txBody>
          <a:bodyPr/>
          <a:lstStyle/>
          <a:p>
            <a:r>
              <a:rPr lang="en-GB" dirty="0" smtClean="0"/>
              <a:t>Thank you for your attention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smtClean="0"/>
              <a:t>For any question, email </a:t>
            </a:r>
            <a:r>
              <a:rPr lang="en-GB" sz="2000" dirty="0" smtClean="0">
                <a:hlinkClick r:id="rId2"/>
              </a:rPr>
              <a:t>Frederic.Savary@cern.ch</a:t>
            </a:r>
            <a:r>
              <a:rPr lang="en-GB" sz="2000" dirty="0" smtClean="0"/>
              <a:t> 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0192" y="1557855"/>
            <a:ext cx="6120000" cy="2192938"/>
            <a:chOff x="180192" y="1557855"/>
            <a:chExt cx="6120000" cy="21929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192" y="1563638"/>
              <a:ext cx="6120000" cy="2187155"/>
            </a:xfrm>
            <a:prstGeom prst="roundRect">
              <a:avLst>
                <a:gd name="adj" fmla="val 3444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9093" y="1557855"/>
              <a:ext cx="422021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11999" y="739566"/>
            <a:ext cx="8462521" cy="3776400"/>
          </a:xfrm>
        </p:spPr>
        <p:txBody>
          <a:bodyPr>
            <a:normAutofit/>
          </a:bodyPr>
          <a:lstStyle/>
          <a:p>
            <a:r>
              <a:rPr lang="en-US" sz="1500" b="1" dirty="0"/>
              <a:t>Create</a:t>
            </a:r>
            <a:r>
              <a:rPr lang="en-US" sz="1500" dirty="0"/>
              <a:t> </a:t>
            </a:r>
            <a:r>
              <a:rPr lang="en-US" sz="1500" b="1" dirty="0"/>
              <a:t>space in the dispersion suppressor regions of LHC</a:t>
            </a:r>
            <a:r>
              <a:rPr lang="en-US" sz="1500" dirty="0"/>
              <a:t>, i.e. </a:t>
            </a:r>
            <a:r>
              <a:rPr lang="en-US" sz="1500" b="1" dirty="0"/>
              <a:t>a </a:t>
            </a:r>
            <a:r>
              <a:rPr lang="en-US" sz="1500" b="1" dirty="0" smtClean="0"/>
              <a:t>RT </a:t>
            </a:r>
            <a:r>
              <a:rPr lang="en-US" sz="1500" b="1" dirty="0"/>
              <a:t>beam vacuum sector</a:t>
            </a:r>
            <a:r>
              <a:rPr lang="en-US" sz="1500" dirty="0"/>
              <a:t>, </a:t>
            </a:r>
            <a:r>
              <a:rPr lang="en-US" sz="1500" b="1" dirty="0"/>
              <a:t>to install additional </a:t>
            </a:r>
            <a:r>
              <a:rPr lang="en-US" sz="1500" b="1" dirty="0" smtClean="0"/>
              <a:t>collimators</a:t>
            </a:r>
            <a:r>
              <a:rPr lang="en-US" sz="1500" dirty="0" smtClean="0"/>
              <a:t> </a:t>
            </a:r>
            <a:r>
              <a:rPr lang="en-US" sz="1500" dirty="0"/>
              <a:t>needed to cope with beam </a:t>
            </a:r>
            <a:r>
              <a:rPr lang="en-US" sz="1500" dirty="0" smtClean="0"/>
              <a:t>intensities </a:t>
            </a:r>
            <a:r>
              <a:rPr lang="en-US" sz="1500" dirty="0"/>
              <a:t>larger than nominal</a:t>
            </a:r>
          </a:p>
          <a:p>
            <a:r>
              <a:rPr lang="en-US" sz="1500" dirty="0"/>
              <a:t>Collimators are needed </a:t>
            </a:r>
            <a:r>
              <a:rPr lang="en-US" sz="1500" dirty="0" smtClean="0"/>
              <a:t>in </a:t>
            </a:r>
            <a:r>
              <a:rPr lang="en-US" sz="1500" b="1" dirty="0" smtClean="0"/>
              <a:t>IP7</a:t>
            </a:r>
            <a:r>
              <a:rPr lang="en-US" sz="1500" dirty="0" smtClean="0"/>
              <a:t> to </a:t>
            </a:r>
            <a:r>
              <a:rPr lang="en-US" sz="1500" dirty="0"/>
              <a:t>absorb </a:t>
            </a:r>
            <a:r>
              <a:rPr lang="en-US" sz="1500" dirty="0" smtClean="0"/>
              <a:t>off-momentum particles/beam losses (proton operation)</a:t>
            </a:r>
            <a:endParaRPr lang="en-US" sz="1500" dirty="0"/>
          </a:p>
          <a:p>
            <a:r>
              <a:rPr lang="en-US" sz="1500" dirty="0"/>
              <a:t>Replace a standard Main Dipole by a </a:t>
            </a:r>
            <a:r>
              <a:rPr lang="en-US" sz="1500" b="1" dirty="0"/>
              <a:t>pair of 11T Dipoles producing the same integrated field of </a:t>
            </a:r>
            <a:r>
              <a:rPr lang="en-US" sz="1500" b="1" dirty="0" smtClean="0"/>
              <a:t>119 </a:t>
            </a:r>
            <a:r>
              <a:rPr lang="en-US" sz="1500" b="1" dirty="0" err="1"/>
              <a:t>T·m</a:t>
            </a:r>
            <a:r>
              <a:rPr lang="en-US" sz="1500" b="1" dirty="0"/>
              <a:t> at 11.85 kA</a:t>
            </a:r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606030"/>
            <a:ext cx="494185" cy="486000"/>
          </a:xfrm>
          <a:prstGeom prst="rect">
            <a:avLst/>
          </a:prstGeom>
        </p:spPr>
      </p:pic>
      <p:pic>
        <p:nvPicPr>
          <p:cNvPr id="10" name="Picture 4" descr="\\cern.ch\dfs\Users\d\dduarter\Desktop\layout with bellows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21" y="3916169"/>
            <a:ext cx="9000000" cy="11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85450" y="3987908"/>
            <a:ext cx="8640000" cy="0"/>
          </a:xfrm>
          <a:prstGeom prst="straightConnector1">
            <a:avLst/>
          </a:prstGeom>
          <a:ln w="12700">
            <a:solidFill>
              <a:srgbClr val="00206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ine Callout 2 (Accent Bar) 11"/>
          <p:cNvSpPr/>
          <p:nvPr/>
        </p:nvSpPr>
        <p:spPr>
          <a:xfrm flipH="1">
            <a:off x="2392590" y="4892453"/>
            <a:ext cx="1063452" cy="195138"/>
          </a:xfrm>
          <a:prstGeom prst="accentCallout2">
            <a:avLst>
              <a:gd name="adj1" fmla="val 46609"/>
              <a:gd name="adj2" fmla="val -2221"/>
              <a:gd name="adj3" fmla="val 46618"/>
              <a:gd name="adj4" fmla="val -18044"/>
              <a:gd name="adj5" fmla="val -167733"/>
              <a:gd name="adj6" fmla="val -41893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Interconnect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3" name="Line Callout 2 (Accent Bar) 12"/>
          <p:cNvSpPr/>
          <p:nvPr/>
        </p:nvSpPr>
        <p:spPr>
          <a:xfrm>
            <a:off x="5312794" y="4713110"/>
            <a:ext cx="2007255" cy="208990"/>
          </a:xfrm>
          <a:prstGeom prst="accentCallout2">
            <a:avLst>
              <a:gd name="adj1" fmla="val 46609"/>
              <a:gd name="adj2" fmla="val -2221"/>
              <a:gd name="adj3" fmla="val 46759"/>
              <a:gd name="adj4" fmla="val -19969"/>
              <a:gd name="adj5" fmla="val -191268"/>
              <a:gd name="adj6" fmla="val -44001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sz="1400" dirty="0" smtClean="0">
                <a:solidFill>
                  <a:srgbClr val="002060"/>
                </a:solidFill>
              </a:rPr>
              <a:t>Space for Collimator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4" name="Line Callout 2 (Accent Bar) 13"/>
          <p:cNvSpPr/>
          <p:nvPr/>
        </p:nvSpPr>
        <p:spPr>
          <a:xfrm>
            <a:off x="6800920" y="3744000"/>
            <a:ext cx="1944041" cy="196652"/>
          </a:xfrm>
          <a:prstGeom prst="accentCallout2">
            <a:avLst>
              <a:gd name="adj1" fmla="val 46609"/>
              <a:gd name="adj2" fmla="val -2221"/>
              <a:gd name="adj3" fmla="val 45241"/>
              <a:gd name="adj4" fmla="val -19327"/>
              <a:gd name="adj5" fmla="val 331898"/>
              <a:gd name="adj6" fmla="val -45736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sz="1400" dirty="0" smtClean="0">
                <a:solidFill>
                  <a:srgbClr val="002060"/>
                </a:solidFill>
              </a:rPr>
              <a:t>11 T dipole cold mass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5" name="Line Callout 2 (Accent Bar) 14"/>
          <p:cNvSpPr/>
          <p:nvPr/>
        </p:nvSpPr>
        <p:spPr>
          <a:xfrm flipH="1">
            <a:off x="2409202" y="3744000"/>
            <a:ext cx="1853451" cy="195138"/>
          </a:xfrm>
          <a:prstGeom prst="accentCallout2">
            <a:avLst>
              <a:gd name="adj1" fmla="val 46609"/>
              <a:gd name="adj2" fmla="val -2221"/>
              <a:gd name="adj3" fmla="val 47358"/>
              <a:gd name="adj4" fmla="val -9994"/>
              <a:gd name="adj5" fmla="val 212033"/>
              <a:gd name="adj6" fmla="val -27928"/>
            </a:avLst>
          </a:prstGeom>
          <a:noFill/>
          <a:ln w="127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r"/>
            <a:r>
              <a:rPr lang="en-US" sz="1400" dirty="0" smtClean="0">
                <a:solidFill>
                  <a:srgbClr val="002060"/>
                </a:solidFill>
              </a:rPr>
              <a:t>By-pass cryostat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0409" y="3708000"/>
            <a:ext cx="1824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15660 mm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19" name="Picture 5" descr="https://lhc-div-mms.web.cern.ch/lhc-div-mms/interconnect/week21_2007/0510029_0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1779662"/>
            <a:ext cx="2700000" cy="1408729"/>
          </a:xfrm>
          <a:prstGeom prst="roundRect">
            <a:avLst>
              <a:gd name="adj" fmla="val 343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6000" y="2439756"/>
            <a:ext cx="9072504" cy="2672244"/>
            <a:chOff x="36000" y="3748240"/>
            <a:chExt cx="9072504" cy="2672244"/>
          </a:xfrm>
        </p:grpSpPr>
        <p:sp>
          <p:nvSpPr>
            <p:cNvPr id="21" name="Rectangle 20"/>
            <p:cNvSpPr/>
            <p:nvPr/>
          </p:nvSpPr>
          <p:spPr>
            <a:xfrm rot="21036984">
              <a:off x="2215628" y="3748240"/>
              <a:ext cx="648000" cy="297180"/>
            </a:xfrm>
            <a:prstGeom prst="rect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000" y="5052484"/>
              <a:ext cx="9072000" cy="1368000"/>
            </a:xfrm>
            <a:prstGeom prst="rect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Connector 22"/>
            <p:cNvCxnSpPr>
              <a:stCxn id="21" idx="1"/>
            </p:cNvCxnSpPr>
            <p:nvPr/>
          </p:nvCxnSpPr>
          <p:spPr>
            <a:xfrm flipH="1">
              <a:off x="36000" y="3949656"/>
              <a:ext cx="2183963" cy="1102828"/>
            </a:xfrm>
            <a:prstGeom prst="line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4" name="Straight Connector 23"/>
            <p:cNvCxnSpPr>
              <a:endCxn id="21" idx="3"/>
            </p:cNvCxnSpPr>
            <p:nvPr/>
          </p:nvCxnSpPr>
          <p:spPr>
            <a:xfrm flipH="1" flipV="1">
              <a:off x="2859293" y="3844004"/>
              <a:ext cx="6249211" cy="1208480"/>
            </a:xfrm>
            <a:prstGeom prst="line">
              <a:avLst/>
            </a:prstGeom>
            <a:no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932040" y="2500569"/>
            <a:ext cx="936104" cy="647245"/>
            <a:chOff x="6336656" y="4730608"/>
            <a:chExt cx="936104" cy="647245"/>
          </a:xfrm>
        </p:grpSpPr>
        <p:sp>
          <p:nvSpPr>
            <p:cNvPr id="29" name="Rectangle 28"/>
            <p:cNvSpPr/>
            <p:nvPr/>
          </p:nvSpPr>
          <p:spPr>
            <a:xfrm>
              <a:off x="6624688" y="4873797"/>
              <a:ext cx="648072" cy="50405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LS2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Bent-Up Arrow 29"/>
            <p:cNvSpPr/>
            <p:nvPr/>
          </p:nvSpPr>
          <p:spPr>
            <a:xfrm flipH="1">
              <a:off x="6336656" y="4730608"/>
              <a:ext cx="360000" cy="468000"/>
            </a:xfrm>
            <a:prstGeom prst="bentUpArrow">
              <a:avLst>
                <a:gd name="adj1" fmla="val 17161"/>
                <a:gd name="adj2" fmla="val 25000"/>
                <a:gd name="adj3" fmla="val 5000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19672" y="2715766"/>
            <a:ext cx="936064" cy="647245"/>
            <a:chOff x="2592240" y="4725144"/>
            <a:chExt cx="936064" cy="647245"/>
          </a:xfrm>
        </p:grpSpPr>
        <p:sp>
          <p:nvSpPr>
            <p:cNvPr id="32" name="Rectangle 31"/>
            <p:cNvSpPr/>
            <p:nvPr/>
          </p:nvSpPr>
          <p:spPr>
            <a:xfrm>
              <a:off x="2592240" y="4868333"/>
              <a:ext cx="648072" cy="50405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LS3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Bent-Up Arrow 32"/>
            <p:cNvSpPr/>
            <p:nvPr/>
          </p:nvSpPr>
          <p:spPr>
            <a:xfrm>
              <a:off x="3168304" y="4725144"/>
              <a:ext cx="360000" cy="468000"/>
            </a:xfrm>
            <a:prstGeom prst="bentUpArrow">
              <a:avLst>
                <a:gd name="adj1" fmla="val 17161"/>
                <a:gd name="adj2" fmla="val 25000"/>
                <a:gd name="adj3" fmla="val 50000"/>
              </a:avLst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8531154" cy="540000"/>
          </a:xfrm>
        </p:spPr>
        <p:txBody>
          <a:bodyPr/>
          <a:lstStyle/>
          <a:p>
            <a:r>
              <a:rPr lang="en-US" sz="2600" dirty="0" smtClean="0"/>
              <a:t>Definition of the </a:t>
            </a:r>
            <a:r>
              <a:rPr lang="en-US" sz="2600" dirty="0" err="1" smtClean="0"/>
              <a:t>cryo</a:t>
            </a:r>
            <a:r>
              <a:rPr lang="en-US" sz="2600" dirty="0" smtClean="0"/>
              <a:t>-assembly</a:t>
            </a:r>
            <a:endParaRPr lang="en-US" sz="2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446" y="799288"/>
            <a:ext cx="3953374" cy="9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000" y="807662"/>
            <a:ext cx="4085154" cy="97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000" y="889288"/>
            <a:ext cx="1562994" cy="882000"/>
          </a:xfrm>
          <a:prstGeom prst="rect">
            <a:avLst/>
          </a:prstGeom>
        </p:spPr>
      </p:pic>
      <p:pic>
        <p:nvPicPr>
          <p:cNvPr id="16" name="Image 6" descr="CERN-logo_outlin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58263"/>
            <a:ext cx="324036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 smtClean="0"/>
              <a:t>LBH_</a:t>
            </a:r>
            <a:r>
              <a:rPr lang="fr-CH" b="1" dirty="0" smtClean="0"/>
              <a:t>A</a:t>
            </a:r>
            <a:endParaRPr lang="fr-CH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564946"/>
            <a:ext cx="324036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 smtClean="0"/>
              <a:t>LBH_</a:t>
            </a:r>
            <a:r>
              <a:rPr lang="fr-CH" b="1" dirty="0" smtClean="0"/>
              <a:t>B</a:t>
            </a:r>
            <a:endParaRPr lang="fr-CH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63888" y="555526"/>
            <a:ext cx="1944216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 smtClean="0"/>
              <a:t>By-pass cryostat</a:t>
            </a:r>
            <a:endParaRPr lang="fr-CH" b="1" dirty="0"/>
          </a:p>
        </p:txBody>
      </p:sp>
      <p:pic>
        <p:nvPicPr>
          <p:cNvPr id="14" name="Picture 13" descr="image00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53" b="4445"/>
          <a:stretch/>
        </p:blipFill>
        <p:spPr bwMode="auto">
          <a:xfrm>
            <a:off x="0" y="1628913"/>
            <a:ext cx="740489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0440" y="2638011"/>
            <a:ext cx="6840000" cy="23018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1964170"/>
            <a:ext cx="324036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 smtClean="0"/>
              <a:t>LMBH</a:t>
            </a:r>
            <a:r>
              <a:rPr lang="fr-CH" b="1" dirty="0" smtClean="0"/>
              <a:t>A</a:t>
            </a:r>
            <a:endParaRPr lang="fr-CH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03640" y="3908756"/>
            <a:ext cx="324036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 smtClean="0"/>
              <a:t>LMBH</a:t>
            </a:r>
            <a:r>
              <a:rPr lang="fr-CH" b="1" dirty="0" smtClean="0"/>
              <a:t>B</a:t>
            </a:r>
            <a:endParaRPr lang="fr-CH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6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31590"/>
            <a:ext cx="7920000" cy="344041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dirty="0" smtClean="0"/>
              <a:t>Main parameters of the 11T Dipole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11T Dipole Plan in the Timeline of </a:t>
            </a:r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HL-LHC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From technology demonstration to “final” design</a:t>
            </a: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Quench performance of MBHDP101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Challenges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9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F. Savary – The 11 T Dipole for HL-LHC – Holland @ CERN</a:t>
            </a:r>
            <a:endParaRPr lang="en-GB" dirty="0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parameters of the 11T Dipole</a:t>
            </a:r>
            <a:endParaRPr lang="en-GB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289019"/>
              </p:ext>
            </p:extLst>
          </p:nvPr>
        </p:nvGraphicFramePr>
        <p:xfrm>
          <a:off x="679182" y="664200"/>
          <a:ext cx="5004000" cy="39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000"/>
                <a:gridCol w="1044000"/>
                <a:gridCol w="540000"/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CH" sz="1100" dirty="0" err="1" smtClean="0"/>
                        <a:t>Characteristic</a:t>
                      </a:r>
                      <a:endParaRPr lang="fr-CH" sz="11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100" dirty="0" smtClean="0"/>
                        <a:t>Value</a:t>
                      </a:r>
                      <a:endParaRPr lang="fr-CH" sz="11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100" dirty="0" smtClean="0"/>
                        <a:t>Unit</a:t>
                      </a:r>
                      <a:endParaRPr lang="fr-CH" sz="1100" dirty="0"/>
                    </a:p>
                  </a:txBody>
                  <a:tcPr marL="36000" marR="36000" marT="36000" marB="360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b="1" dirty="0" smtClean="0"/>
                        <a:t>Aperture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60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mm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Distance between apertures at RT / 1.9 K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194.52 / 194.00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mm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b="1" dirty="0" err="1" smtClean="0"/>
                        <a:t>Magnetic</a:t>
                      </a:r>
                      <a:r>
                        <a:rPr lang="fr-CH" sz="1100" b="1" dirty="0" smtClean="0"/>
                        <a:t> </a:t>
                      </a:r>
                      <a:r>
                        <a:rPr lang="fr-CH" sz="1100" b="1" dirty="0" err="1" smtClean="0"/>
                        <a:t>length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5.307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m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err="1" smtClean="0"/>
                        <a:t>Coil</a:t>
                      </a:r>
                      <a:r>
                        <a:rPr lang="fr-CH" sz="1100" dirty="0" smtClean="0"/>
                        <a:t> </a:t>
                      </a:r>
                      <a:r>
                        <a:rPr lang="fr-CH" sz="1100" dirty="0" err="1" smtClean="0"/>
                        <a:t>length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5.415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m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err="1" smtClean="0"/>
                        <a:t>Magnet</a:t>
                      </a:r>
                      <a:r>
                        <a:rPr lang="fr-CH" sz="1100" dirty="0" smtClean="0"/>
                        <a:t> </a:t>
                      </a:r>
                      <a:r>
                        <a:rPr lang="fr-CH" sz="1100" dirty="0" err="1" smtClean="0"/>
                        <a:t>length</a:t>
                      </a:r>
                      <a:r>
                        <a:rPr lang="fr-CH" sz="1100" dirty="0" smtClean="0"/>
                        <a:t>, </a:t>
                      </a:r>
                      <a:r>
                        <a:rPr lang="fr-CH" sz="1100" dirty="0" err="1" smtClean="0"/>
                        <a:t>between</a:t>
                      </a:r>
                      <a:r>
                        <a:rPr lang="fr-CH" sz="1100" dirty="0" smtClean="0"/>
                        <a:t> end plates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5.799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m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b="1" dirty="0" smtClean="0"/>
                        <a:t>Cold mass </a:t>
                      </a:r>
                      <a:r>
                        <a:rPr lang="fr-CH" sz="1100" b="1" dirty="0" err="1" smtClean="0"/>
                        <a:t>assembly</a:t>
                      </a:r>
                      <a:r>
                        <a:rPr lang="fr-CH" sz="1100" b="1" dirty="0" smtClean="0"/>
                        <a:t> </a:t>
                      </a:r>
                      <a:r>
                        <a:rPr lang="fr-CH" sz="1100" b="1" dirty="0" err="1" smtClean="0"/>
                        <a:t>length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6.252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m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b="1" dirty="0" smtClean="0"/>
                        <a:t>Operating </a:t>
                      </a:r>
                      <a:r>
                        <a:rPr lang="fr-CH" sz="1100" b="1" dirty="0" err="1" smtClean="0"/>
                        <a:t>temperature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1.9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K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dirty="0" smtClean="0"/>
                        <a:t>Nominal </a:t>
                      </a:r>
                      <a:r>
                        <a:rPr lang="fr-CH" sz="1100" dirty="0" err="1" smtClean="0"/>
                        <a:t>operation</a:t>
                      </a:r>
                      <a:r>
                        <a:rPr lang="fr-CH" sz="1100" dirty="0" smtClean="0"/>
                        <a:t> </a:t>
                      </a:r>
                      <a:r>
                        <a:rPr lang="fr-CH" sz="1100" dirty="0" err="1" smtClean="0"/>
                        <a:t>current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11.85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kA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fr-CH" sz="1100" b="1" dirty="0" smtClean="0"/>
                        <a:t>Bore </a:t>
                      </a:r>
                      <a:r>
                        <a:rPr lang="fr-CH" sz="1100" b="1" dirty="0" err="1" smtClean="0"/>
                        <a:t>field</a:t>
                      </a:r>
                      <a:r>
                        <a:rPr lang="fr-CH" sz="1100" b="1" dirty="0" smtClean="0"/>
                        <a:t> @ nominal </a:t>
                      </a:r>
                      <a:r>
                        <a:rPr lang="fr-CH" sz="1100" b="1" dirty="0" err="1" smtClean="0"/>
                        <a:t>current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11.23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b="1" dirty="0" smtClean="0"/>
                        <a:t>T</a:t>
                      </a:r>
                      <a:endParaRPr lang="fr-CH" sz="1100" b="1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smtClean="0"/>
                        <a:t>Peak </a:t>
                      </a:r>
                      <a:r>
                        <a:rPr lang="fr-CH" sz="1100" dirty="0" err="1" smtClean="0"/>
                        <a:t>field</a:t>
                      </a:r>
                      <a:r>
                        <a:rPr lang="fr-CH" sz="1100" dirty="0" smtClean="0"/>
                        <a:t> @ nominal </a:t>
                      </a:r>
                      <a:r>
                        <a:rPr lang="fr-CH" sz="1100" dirty="0" err="1" smtClean="0"/>
                        <a:t>current</a:t>
                      </a:r>
                      <a:endParaRPr lang="fr-CH" sz="1100" dirty="0" smtClean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11.59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T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100" dirty="0" err="1" smtClean="0"/>
                        <a:t>Stored</a:t>
                      </a:r>
                      <a:r>
                        <a:rPr lang="fr-CH" sz="1100" dirty="0" smtClean="0"/>
                        <a:t> </a:t>
                      </a:r>
                      <a:r>
                        <a:rPr lang="fr-CH" sz="1100" dirty="0" err="1" smtClean="0"/>
                        <a:t>energy</a:t>
                      </a:r>
                      <a:r>
                        <a:rPr lang="fr-CH" sz="1100" dirty="0" smtClean="0"/>
                        <a:t>/m at </a:t>
                      </a:r>
                      <a:r>
                        <a:rPr lang="fr-CH" sz="1100" dirty="0" err="1" smtClean="0"/>
                        <a:t>I</a:t>
                      </a:r>
                      <a:r>
                        <a:rPr lang="fr-CH" sz="1100" baseline="-25000" dirty="0" err="1" smtClean="0"/>
                        <a:t>nom</a:t>
                      </a:r>
                      <a:endParaRPr lang="fr-CH" sz="1100" baseline="-25000" dirty="0" smtClean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0.9663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MJ/m</a:t>
                      </a:r>
                      <a:endParaRPr lang="fr-CH" sz="1100" dirty="0"/>
                    </a:p>
                  </a:txBody>
                  <a:tcPr marL="36000" marR="36000" marT="25200" marB="2520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Cable bare width before reaction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mm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324485" algn="dec"/>
                        </a:tabLs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14.7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Cable bare mid-thickness before reaction</a:t>
                      </a:r>
                      <a:endParaRPr lang="fr-CH" sz="11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mm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324485" algn="dec"/>
                        </a:tabLs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1.25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Keystone angle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Degree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324485" algn="dec"/>
                        </a:tabLs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0.79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Strand diameter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324485" algn="dec"/>
                        </a:tabLs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0.700 </a:t>
                      </a: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0.003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mm</a:t>
                      </a:r>
                      <a:endParaRPr lang="fr-CH" sz="1100" dirty="0"/>
                    </a:p>
                  </a:txBody>
                  <a:tcPr marL="71755" marR="71755" marT="25200" marB="252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Number of strands per cable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324485" algn="dec"/>
                        </a:tabLs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-</a:t>
                      </a:r>
                      <a:endParaRPr lang="fr-CH" sz="1100" dirty="0"/>
                    </a:p>
                  </a:txBody>
                  <a:tcPr marL="71755" marR="71755" marT="25200" marB="2520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Cable insulation </a:t>
                      </a:r>
                      <a:r>
                        <a:rPr lang="en-GB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thickness, </a:t>
                      </a:r>
                      <a:r>
                        <a:rPr lang="en-GB" sz="1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before/after reaction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0.150/0.110</a:t>
                      </a:r>
                      <a:endParaRPr lang="fr-CH" sz="11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25200" marB="2520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H" sz="1100" dirty="0" smtClean="0"/>
                        <a:t>mm</a:t>
                      </a:r>
                      <a:endParaRPr lang="fr-CH" sz="1100" dirty="0"/>
                    </a:p>
                  </a:txBody>
                  <a:tcPr marL="71755" marR="71755" marT="25200" marB="25200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302" y="2662869"/>
            <a:ext cx="155230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772237" y="2720486"/>
            <a:ext cx="1080000" cy="676767"/>
          </a:xfrm>
          <a:prstGeom prst="rect">
            <a:avLst/>
          </a:prstGeom>
        </p:spPr>
      </p:pic>
      <p:pic>
        <p:nvPicPr>
          <p:cNvPr id="12" name="Picture 2" descr="\\cern.ch\dfs\Users\s\savary\Documents\Conferences\ASC-2014\ASC Manuscript Practice Model\Submission for publication\Fig. 2 Cable Insulation.tif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803" y="3579862"/>
            <a:ext cx="30906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3"/>
          <p:cNvSpPr txBox="1">
            <a:spLocks/>
          </p:cNvSpPr>
          <p:nvPr/>
        </p:nvSpPr>
        <p:spPr>
          <a:xfrm>
            <a:off x="6155736" y="4299942"/>
            <a:ext cx="2664296" cy="616844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171450" indent="-171450" algn="l" defTabSz="342900" rtl="0" eaLnBrk="1" latinLnBrk="0" hangingPunct="1">
              <a:lnSpc>
                <a:spcPct val="120000"/>
              </a:lnSpc>
              <a:spcBef>
                <a:spcPts val="450"/>
              </a:spcBef>
              <a:buClr>
                <a:srgbClr val="0089B5"/>
              </a:buClr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342900" indent="-171450" algn="l" defTabSz="342900" rtl="0" eaLnBrk="1" latinLnBrk="0" hangingPunct="1">
              <a:lnSpc>
                <a:spcPct val="120000"/>
              </a:lnSpc>
              <a:spcBef>
                <a:spcPts val="300"/>
              </a:spcBef>
              <a:buClr>
                <a:srgbClr val="0089B5"/>
              </a:buClr>
              <a:buSzPct val="95000"/>
              <a:buFont typeface="Arial"/>
              <a:buChar char="•"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2pPr>
            <a:lvl3pPr marL="51435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3pPr>
            <a:lvl4pPr marL="685800" indent="-171450" algn="l" defTabSz="342900" rtl="0" eaLnBrk="1" latinLnBrk="0" hangingPunct="1">
              <a:lnSpc>
                <a:spcPct val="120000"/>
              </a:lnSpc>
              <a:spcBef>
                <a:spcPts val="150"/>
              </a:spcBef>
              <a:buClr>
                <a:srgbClr val="0089B5"/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4pPr>
            <a:lvl5pPr marL="857250" indent="-171450" algn="l" defTabSz="3429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1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lvl="1" indent="-18732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>
                <a:solidFill>
                  <a:srgbClr val="002060"/>
                </a:solidFill>
                <a:latin typeface="+mn-lt"/>
              </a:rPr>
              <a:t>Mica tape, COGEBI 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FIROX</a:t>
            </a:r>
            <a:r>
              <a:rPr lang="en-US" sz="1000" dirty="0" smtClean="0">
                <a:solidFill>
                  <a:srgbClr val="002060"/>
                </a:solidFill>
                <a:latin typeface="+mn-lt"/>
              </a:rPr>
              <a:t>®, 80 </a:t>
            </a:r>
            <a:r>
              <a:rPr lang="el-GR" sz="1000" dirty="0" smtClean="0">
                <a:solidFill>
                  <a:srgbClr val="002060"/>
                </a:solidFill>
                <a:latin typeface="+mn-lt"/>
              </a:rPr>
              <a:t>μ</a:t>
            </a:r>
            <a:r>
              <a:rPr lang="fr-CH" sz="1000" dirty="0" smtClean="0">
                <a:solidFill>
                  <a:srgbClr val="002060"/>
                </a:solidFill>
                <a:latin typeface="+mn-lt"/>
              </a:rPr>
              <a:t>m</a:t>
            </a:r>
            <a:endParaRPr lang="en-US" sz="1000" dirty="0" smtClean="0">
              <a:solidFill>
                <a:srgbClr val="002060"/>
              </a:solidFill>
              <a:latin typeface="+mn-lt"/>
            </a:endParaRPr>
          </a:p>
          <a:p>
            <a:pPr marL="268288" lvl="1" indent="-18732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000" dirty="0" smtClean="0">
                <a:solidFill>
                  <a:srgbClr val="002060"/>
                </a:solidFill>
                <a:latin typeface="+mn-lt"/>
              </a:rPr>
              <a:t>S2-glass braided on cable</a:t>
            </a:r>
          </a:p>
          <a:p>
            <a:pPr marL="268288" lvl="1" indent="-187325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CH" sz="1000" dirty="0" smtClean="0">
                <a:solidFill>
                  <a:srgbClr val="002060"/>
                </a:solidFill>
                <a:latin typeface="+mn-lt"/>
              </a:rPr>
              <a:t>Epoxy </a:t>
            </a:r>
            <a:r>
              <a:rPr lang="fr-CH" sz="1000" dirty="0" err="1" smtClean="0">
                <a:solidFill>
                  <a:srgbClr val="002060"/>
                </a:solidFill>
                <a:latin typeface="+mn-lt"/>
              </a:rPr>
              <a:t>resin</a:t>
            </a:r>
            <a:r>
              <a:rPr lang="fr-CH" sz="1000" dirty="0" smtClean="0">
                <a:solidFill>
                  <a:srgbClr val="002060"/>
                </a:solidFill>
                <a:latin typeface="+mn-lt"/>
              </a:rPr>
              <a:t> CTD-101K</a:t>
            </a:r>
            <a:endParaRPr lang="en-US" sz="1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492" y="405000"/>
            <a:ext cx="222856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31590"/>
            <a:ext cx="7920000" cy="344041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Main parameters of the 11T Dipole</a:t>
            </a:r>
          </a:p>
          <a:p>
            <a:r>
              <a:rPr lang="en-GB" dirty="0"/>
              <a:t>The 11T Dipole Plan in the Timeline of </a:t>
            </a:r>
            <a:r>
              <a:rPr lang="en-GB" dirty="0" smtClean="0"/>
              <a:t>HL-LHC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From technology demonstration to “final” design</a:t>
            </a: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Quench performance of MBHDP101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Challenges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35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 of HL-LHC</a:t>
            </a:r>
            <a:endParaRPr lang="en-GB" dirty="0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000"/>
            <a:ext cx="9144000" cy="3878641"/>
          </a:xfrm>
          <a:prstGeom prst="rect">
            <a:avLst/>
          </a:prstGeom>
        </p:spPr>
      </p:pic>
      <p:pic>
        <p:nvPicPr>
          <p:cNvPr id="9" name="Picture 4" descr="\\cern.ch\dfs\Users\d\dduarter\Desktop\layout with bellows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21" y="3916169"/>
            <a:ext cx="9000000" cy="11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0800" y="3641223"/>
            <a:ext cx="1735336" cy="430887"/>
          </a:xfrm>
          <a:prstGeom prst="rect">
            <a:avLst/>
          </a:prstGeom>
          <a:noFill/>
          <a:ln w="19050">
            <a:gradFill flip="none" rotWithShape="1">
              <a:gsLst>
                <a:gs pos="60000">
                  <a:schemeClr val="bg1"/>
                </a:gs>
                <a:gs pos="0">
                  <a:srgbClr val="C0000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txBody>
          <a:bodyPr wrap="square" lIns="36000" tIns="0" rIns="36000" bIns="0" rtlCol="0" anchor="ctr" anchorCtr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2</a:t>
            </a:r>
            <a:r>
              <a:rPr lang="en-US" sz="1400" dirty="0" smtClean="0">
                <a:solidFill>
                  <a:srgbClr val="C00000"/>
                </a:solidFill>
              </a:rPr>
              <a:t> will be installed</a:t>
            </a:r>
            <a:br>
              <a:rPr lang="en-US" sz="1400" dirty="0" smtClean="0">
                <a:solidFill>
                  <a:srgbClr val="C00000"/>
                </a:solidFill>
              </a:rPr>
            </a:br>
            <a:r>
              <a:rPr lang="en-US" sz="1400" dirty="0" smtClean="0">
                <a:solidFill>
                  <a:srgbClr val="C00000"/>
                </a:solidFill>
              </a:rPr>
              <a:t>during </a:t>
            </a:r>
            <a:r>
              <a:rPr lang="en-US" sz="1400" b="1" dirty="0" smtClean="0">
                <a:solidFill>
                  <a:srgbClr val="C00000"/>
                </a:solidFill>
              </a:rPr>
              <a:t>LS2 </a:t>
            </a:r>
            <a:r>
              <a:rPr lang="en-US" sz="1400" dirty="0" smtClean="0">
                <a:solidFill>
                  <a:srgbClr val="C00000"/>
                </a:solidFill>
              </a:rPr>
              <a:t>+ 1 spare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48400" y="3641223"/>
            <a:ext cx="1768016" cy="430887"/>
          </a:xfrm>
          <a:prstGeom prst="rect">
            <a:avLst/>
          </a:prstGeom>
          <a:noFill/>
          <a:ln w="19050">
            <a:gradFill flip="none" rotWithShape="1">
              <a:gsLst>
                <a:gs pos="60000">
                  <a:schemeClr val="bg1"/>
                </a:gs>
                <a:gs pos="0">
                  <a:srgbClr val="C00000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txBody>
          <a:bodyPr wrap="square" lIns="36000" tIns="0" rIns="36000" bIns="0" rtlCol="0" anchor="ctr" anchorCtr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2</a:t>
            </a:r>
            <a:r>
              <a:rPr lang="en-US" sz="1400" dirty="0" smtClean="0">
                <a:solidFill>
                  <a:srgbClr val="C00000"/>
                </a:solidFill>
              </a:rPr>
              <a:t> will be installed</a:t>
            </a:r>
            <a:br>
              <a:rPr lang="en-US" sz="1400" dirty="0" smtClean="0">
                <a:solidFill>
                  <a:srgbClr val="C00000"/>
                </a:solidFill>
              </a:rPr>
            </a:br>
            <a:r>
              <a:rPr lang="en-US" sz="1400" dirty="0" smtClean="0">
                <a:solidFill>
                  <a:srgbClr val="C00000"/>
                </a:solidFill>
              </a:rPr>
              <a:t>during </a:t>
            </a:r>
            <a:r>
              <a:rPr lang="en-US" sz="1400" b="1" dirty="0" smtClean="0">
                <a:solidFill>
                  <a:srgbClr val="C00000"/>
                </a:solidFill>
              </a:rPr>
              <a:t>LS3 </a:t>
            </a:r>
            <a:r>
              <a:rPr lang="en-US" sz="1400" dirty="0" smtClean="0">
                <a:solidFill>
                  <a:srgbClr val="C00000"/>
                </a:solidFill>
              </a:rPr>
              <a:t>+ 1 spare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26000" y="2930400"/>
            <a:ext cx="0" cy="828000"/>
          </a:xfrm>
          <a:prstGeom prst="straightConnector1">
            <a:avLst/>
          </a:prstGeom>
          <a:ln w="31750">
            <a:solidFill>
              <a:srgbClr val="C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84000" y="3746207"/>
            <a:ext cx="720000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TODAY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 descr="CERN-logo_outlin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72" y="4554000"/>
            <a:ext cx="494185" cy="4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131590"/>
            <a:ext cx="7920000" cy="344041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Main parameters of the 11T Dipole</a:t>
            </a:r>
          </a:p>
          <a:p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11T Dipole Plan in the Timeline of </a:t>
            </a:r>
            <a:r>
              <a:rPr lang="en-GB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HL-LHC</a:t>
            </a:r>
          </a:p>
          <a:p>
            <a:r>
              <a:rPr lang="en-GB" dirty="0"/>
              <a:t>From technology demonstration to “final” design</a:t>
            </a:r>
            <a:endParaRPr lang="en-US" dirty="0" smtClean="0"/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Quench performance of MBHDP101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Challenges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F. Savary – The 11 T Dipole for HL-LHC – Holland @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1" ma:contentTypeDescription="Create a new document." ma:contentTypeScope="" ma:versionID="1a330f7814ea0a273a5526b4afe3676a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f1ffbfeca08ef966bb5b703d2b456cc0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CERN logo, 16:9 format</Description0>
  </documentManagement>
</p:properties>
</file>

<file path=customXml/itemProps1.xml><?xml version="1.0" encoding="utf-8"?>
<ds:datastoreItem xmlns:ds="http://schemas.openxmlformats.org/officeDocument/2006/customXml" ds:itemID="{241D4404-AD10-45A1-9E85-053C148423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AC4BD9-DE6E-4787-B350-E0AE94A3B4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AE02C9-56D8-471E-9604-BDBFC642C176}">
  <ds:schemaRefs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8946e33d-fd2f-4ae4-8ee9-d90c129cdf9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7029</TotalTime>
  <Words>1762</Words>
  <Application>Microsoft Office PowerPoint</Application>
  <PresentationFormat>Diavoorstelling (16:9)</PresentationFormat>
  <Paragraphs>656</Paragraphs>
  <Slides>25</Slides>
  <Notes>13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7" baseType="lpstr">
      <vt:lpstr>Thème Office</vt:lpstr>
      <vt:lpstr>PHOTO-PAINT</vt:lpstr>
      <vt:lpstr> The 11T Dipole Magnet for HL-LHC  Holland @ CERN </vt:lpstr>
      <vt:lpstr>OUTLOOK</vt:lpstr>
      <vt:lpstr>Introduction</vt:lpstr>
      <vt:lpstr>Definition of the cryo-assembly</vt:lpstr>
      <vt:lpstr>OUTLOOK</vt:lpstr>
      <vt:lpstr>Main parameters of the 11T Dipole</vt:lpstr>
      <vt:lpstr>OUTLOOK</vt:lpstr>
      <vt:lpstr>Timeline of HL-LHC</vt:lpstr>
      <vt:lpstr>OUTLOOK</vt:lpstr>
      <vt:lpstr>From technology demonstration to “final” design</vt:lpstr>
      <vt:lpstr>PowerPoint-presentatie</vt:lpstr>
      <vt:lpstr>The 11T Dipole Plan in the Timeline of HL-LHC</vt:lpstr>
      <vt:lpstr>OUTLOOK</vt:lpstr>
      <vt:lpstr>Quench performance of MBHDP101</vt:lpstr>
      <vt:lpstr>OUTLOOK</vt:lpstr>
      <vt:lpstr>How can Holland contribute to the 11T?</vt:lpstr>
      <vt:lpstr>NEW challenges w.r.t. to Nb-Ti magnets, 1</vt:lpstr>
      <vt:lpstr>NEW challenges w.r.t. to Nb-Ti magnets, 2</vt:lpstr>
      <vt:lpstr>Coil keys – end spacers – saddles</vt:lpstr>
      <vt:lpstr>Loading pole – ODS wedge</vt:lpstr>
      <vt:lpstr>Quench heaters</vt:lpstr>
      <vt:lpstr>Collars – collaring keys – yoke laminations</vt:lpstr>
      <vt:lpstr>Shells – End covers, main parts of the He vessel</vt:lpstr>
      <vt:lpstr>Summary</vt:lpstr>
      <vt:lpstr>Thank you for your attention  For any question, email Frederic.Savary@cern.ch </vt:lpstr>
    </vt:vector>
  </TitlesOfParts>
  <Company>APO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Soekhoe, K.A. [Kirsten]</cp:lastModifiedBy>
  <cp:revision>347</cp:revision>
  <cp:lastPrinted>2016-04-04T22:14:14Z</cp:lastPrinted>
  <dcterms:created xsi:type="dcterms:W3CDTF">2016-02-12T09:02:01Z</dcterms:created>
  <dcterms:modified xsi:type="dcterms:W3CDTF">2016-06-20T14:06:25Z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