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4" r:id="rId2"/>
    <p:sldId id="505" r:id="rId3"/>
    <p:sldId id="506" r:id="rId4"/>
    <p:sldId id="507" r:id="rId5"/>
    <p:sldId id="508" r:id="rId6"/>
    <p:sldId id="509" r:id="rId7"/>
    <p:sldId id="510" r:id="rId8"/>
    <p:sldId id="511" r:id="rId9"/>
    <p:sldId id="493" r:id="rId10"/>
    <p:sldId id="513" r:id="rId11"/>
    <p:sldId id="526" r:id="rId12"/>
    <p:sldId id="527" r:id="rId13"/>
    <p:sldId id="528" r:id="rId14"/>
    <p:sldId id="529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525" r:id="rId23"/>
    <p:sldId id="492" r:id="rId24"/>
    <p:sldId id="454" r:id="rId25"/>
    <p:sldId id="499" r:id="rId26"/>
    <p:sldId id="455" r:id="rId27"/>
    <p:sldId id="480" r:id="rId28"/>
    <p:sldId id="456" r:id="rId29"/>
    <p:sldId id="531" r:id="rId30"/>
    <p:sldId id="496" r:id="rId31"/>
    <p:sldId id="49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16"/>
    <a:srgbClr val="FF9933"/>
    <a:srgbClr val="FFFFCC"/>
    <a:srgbClr val="FFFFFF"/>
    <a:srgbClr val="FFCCFF"/>
    <a:srgbClr val="33CC33"/>
    <a:srgbClr val="66FF66"/>
    <a:srgbClr val="CCFFCC"/>
    <a:srgbClr val="CC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82627" autoAdjust="0"/>
  </p:normalViewPr>
  <p:slideViewPr>
    <p:cSldViewPr snapToGrid="0" snapToObjects="1">
      <p:cViewPr varScale="1">
        <p:scale>
          <a:sx n="61" d="100"/>
          <a:sy n="61" d="100"/>
        </p:scale>
        <p:origin x="13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30BFE-8B68-453A-974A-01291161ACBC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785E5-0F1D-4F68-9E58-1244B8244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2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785E5-0F1D-4F68-9E58-1244B82446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C9736-8028-0A49-8695-76A650F613F1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1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F3CD4-AE83-4A4C-BA7A-F0B25ED8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C345A4-8559-4C61-BD29-6A6C4937091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CC99A-2082-488B-AD06-6D873AFBE9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50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621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469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972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403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06"/>
          <a:stretch/>
        </p:blipFill>
        <p:spPr>
          <a:xfrm>
            <a:off x="3974592" y="2878269"/>
            <a:ext cx="1221946" cy="121691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096758" y="4394827"/>
            <a:ext cx="294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cern.ch</a:t>
            </a:r>
            <a:r>
              <a:rPr lang="en-US" dirty="0" smtClean="0"/>
              <a:t>/</a:t>
            </a:r>
            <a:r>
              <a:rPr lang="en-US" dirty="0" err="1" smtClean="0"/>
              <a:t>knowledgetransfer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473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8370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52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9551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553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99582" y="6302001"/>
            <a:ext cx="8244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Knowledge Transfer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|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Accelerating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Innovation</a:t>
            </a:r>
            <a:r>
              <a:rPr lang="en-US" sz="1800" i="1" baseline="0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5" r:id="rId14"/>
    <p:sldLayoutId id="2147483680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91" r:id="rId23"/>
    <p:sldLayoutId id="2147483692" r:id="rId24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jp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n.ch/knowledgetransfer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cern.ch/k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ail-KT@cern.ch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39592" y="3398228"/>
            <a:ext cx="50581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400" dirty="0" smtClean="0"/>
          </a:p>
          <a:p>
            <a:pPr algn="r"/>
            <a:r>
              <a:rPr lang="en-US" sz="1400" dirty="0" smtClean="0"/>
              <a:t>David Mazur</a:t>
            </a:r>
          </a:p>
          <a:p>
            <a:pPr algn="r"/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IP Dissemination Section Leader</a:t>
            </a:r>
          </a:p>
          <a:p>
            <a:pPr algn="r"/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Knowledge Transfer Group</a:t>
            </a:r>
          </a:p>
          <a:p>
            <a:pPr algn="r"/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CERN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err="1" smtClean="0"/>
              <a:t>Knowledge</a:t>
            </a:r>
            <a:r>
              <a:rPr lang="fr-CH" dirty="0" smtClean="0"/>
              <a:t> Transfer at CERN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18070" y="3528336"/>
            <a:ext cx="8265984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AutoShape 4" descr="https://upload.wikimedia.org/wikipedia/commons/b/b4/Flag_of_Turkey.svg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396" y="0"/>
            <a:ext cx="5086023" cy="6295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6945" y="136452"/>
            <a:ext cx="1281257" cy="959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KT Mission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325606"/>
            <a:ext cx="4120979" cy="466742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 smtClean="0"/>
              <a:t>Maximize </a:t>
            </a:r>
            <a:r>
              <a:rPr lang="en-US" sz="2400" dirty="0"/>
              <a:t>the technological and knowledge return to </a:t>
            </a:r>
            <a:r>
              <a:rPr lang="en-US" sz="2400" dirty="0" smtClean="0"/>
              <a:t>Society, specially in the </a:t>
            </a:r>
            <a:r>
              <a:rPr lang="en-US" sz="2400" dirty="0"/>
              <a:t>Member </a:t>
            </a:r>
            <a:r>
              <a:rPr lang="en-US" sz="2400" dirty="0" smtClean="0"/>
              <a:t>States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 smtClean="0"/>
              <a:t>Promote </a:t>
            </a:r>
            <a:r>
              <a:rPr lang="en-US" sz="2400" dirty="0"/>
              <a:t>CERN’s image as a center of excellence for technology</a:t>
            </a: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54164" y="5469807"/>
            <a:ext cx="7520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Key </a:t>
            </a:r>
            <a:r>
              <a:rPr lang="en-US" sz="2800" b="1" i="1" dirty="0">
                <a:solidFill>
                  <a:srgbClr val="FF0000"/>
                </a:solidFill>
              </a:rPr>
              <a:t>words: dissemination and impact!</a:t>
            </a:r>
          </a:p>
        </p:txBody>
      </p:sp>
    </p:spTree>
    <p:extLst>
      <p:ext uri="{BB962C8B-B14F-4D97-AF65-F5344CB8AC3E}">
        <p14:creationId xmlns:p14="http://schemas.microsoft.com/office/powerpoint/2010/main" val="14342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60"/>
            <a:ext cx="7470648" cy="1143000"/>
          </a:xfrm>
        </p:spPr>
        <p:txBody>
          <a:bodyPr/>
          <a:lstStyle/>
          <a:p>
            <a:r>
              <a:rPr lang="en-US" dirty="0" smtClean="0"/>
              <a:t>CERN Core Competences</a:t>
            </a:r>
            <a:endParaRPr lang="en-US" dirty="0"/>
          </a:p>
        </p:txBody>
      </p:sp>
      <p:pic>
        <p:nvPicPr>
          <p:cNvPr id="7172" name="Picture 4" descr="http://home.web.cern.ch/sites/home.web.cern.ch/files/image/engineering_page/2013/01/cryogenics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2457" y="1484661"/>
            <a:ext cx="3300459" cy="22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home.web.cern.ch/sites/home.web.cern.ch/files/image/engineering_page/2013/02/superconduting_interconnect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193" y="1479992"/>
            <a:ext cx="3328940" cy="22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home.web.cern.ch/sites/home.web.cern.ch/files/image/engineering_page/2013/01/beam-screen_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755" y="1479992"/>
            <a:ext cx="3320185" cy="22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home.web.cern.ch/sites/home.web.cern.ch/files/image/computing_page/2013/01/tier_0_servers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755" y="3679936"/>
            <a:ext cx="3320185" cy="220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morel.home.cern.ch/morel/Pilot%20mcm/a_pilot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53" y="3691031"/>
            <a:ext cx="3338802" cy="21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lhc-machine-outreach.web.cern.ch/lhc-machine-outreach/components/magnets_files/image00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1031"/>
            <a:ext cx="2943193" cy="21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484661"/>
            <a:ext cx="9144000" cy="626527"/>
          </a:xfrm>
          <a:prstGeom prst="rect">
            <a:avLst/>
          </a:prstGeom>
          <a:solidFill>
            <a:srgbClr val="161616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663" y="5263449"/>
            <a:ext cx="9144000" cy="626527"/>
          </a:xfrm>
          <a:prstGeom prst="rect">
            <a:avLst/>
          </a:prstGeom>
          <a:solidFill>
            <a:srgbClr val="161616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08218" y="1533164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smtClean="0">
                <a:solidFill>
                  <a:schemeClr val="accent1"/>
                </a:solidFill>
              </a:rPr>
              <a:t>Cryogenics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3793" y="1537833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smtClean="0">
                <a:solidFill>
                  <a:schemeClr val="accent1"/>
                </a:solidFill>
              </a:rPr>
              <a:t>Superconductivity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2840" y="1533163"/>
            <a:ext cx="129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smtClean="0">
                <a:solidFill>
                  <a:schemeClr val="accent1"/>
                </a:solidFill>
              </a:rPr>
              <a:t>Vacuum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8557" y="536412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smtClean="0">
                <a:solidFill>
                  <a:schemeClr val="accent1"/>
                </a:solidFill>
              </a:rPr>
              <a:t>Magnets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66389" y="5368792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smtClean="0">
                <a:solidFill>
                  <a:schemeClr val="accent1"/>
                </a:solidFill>
              </a:rPr>
              <a:t>Microelectronics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20605" y="5364122"/>
            <a:ext cx="2444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smtClean="0">
                <a:solidFill>
                  <a:schemeClr val="accent1"/>
                </a:solidFill>
              </a:rPr>
              <a:t>Data Processing</a:t>
            </a:r>
            <a:endParaRPr lang="en-GB" sz="2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CERN’s Technology Portfolio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2255"/>
            <a:ext cx="9144000" cy="52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56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233492"/>
            <a:ext cx="8686801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high vacuum… to solar energy</a:t>
            </a:r>
            <a:endParaRPr lang="en-US" dirty="0"/>
          </a:p>
        </p:txBody>
      </p:sp>
      <p:pic>
        <p:nvPicPr>
          <p:cNvPr id="1026" name="Picture 2" descr="http://knowledgetransfer.web.cern.ch/sites/knowledgetransfer.web.cern.ch/files/images/technology/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3807"/>
            <a:ext cx="4761187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stream.cern.ch/MediaArchive/Photo/Public/2012/1206129/1206129_07/1206129_07-A4-at-144-dp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186" y="1693807"/>
            <a:ext cx="4382813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433" y="4702644"/>
            <a:ext cx="3416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u="sng" dirty="0" smtClean="0"/>
              <a:t>CERN </a:t>
            </a:r>
            <a:r>
              <a:rPr lang="fr-CH" b="1" u="sng" dirty="0" err="1" smtClean="0"/>
              <a:t>Technology</a:t>
            </a:r>
            <a:endParaRPr lang="fr-CH" b="1" u="sng" smtClean="0"/>
          </a:p>
          <a:p>
            <a:pPr algn="ctr"/>
            <a:endParaRPr lang="fr-CH" b="1" u="sng" dirty="0" smtClean="0"/>
          </a:p>
          <a:p>
            <a:pPr algn="ctr"/>
            <a:r>
              <a:rPr lang="fr-CH" dirty="0" smtClean="0"/>
              <a:t>Non-Evaporable Getter </a:t>
            </a:r>
            <a:r>
              <a:rPr lang="fr-CH" dirty="0" err="1" smtClean="0"/>
              <a:t>Coating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151457" y="4702644"/>
            <a:ext cx="3399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u="sng" dirty="0" err="1" smtClean="0"/>
              <a:t>Industry</a:t>
            </a:r>
            <a:r>
              <a:rPr lang="fr-CH" b="1" u="sng" dirty="0" smtClean="0"/>
              <a:t> (spin-off):</a:t>
            </a:r>
          </a:p>
          <a:p>
            <a:pPr algn="ctr"/>
            <a:endParaRPr lang="fr-CH" b="1" u="sng" dirty="0" smtClean="0"/>
          </a:p>
          <a:p>
            <a:pPr algn="ctr"/>
            <a:r>
              <a:rPr lang="fr-CH" dirty="0" smtClean="0"/>
              <a:t>High </a:t>
            </a:r>
            <a:r>
              <a:rPr lang="fr-CH" dirty="0" err="1" smtClean="0"/>
              <a:t>Efficiency</a:t>
            </a:r>
            <a:r>
              <a:rPr lang="fr-CH" smtClean="0"/>
              <a:t> Solar Collectors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1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153tracknoti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5453" y="1709075"/>
            <a:ext cx="524827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silicon pixel detectors to X-Ray diffractometers </a:t>
            </a:r>
            <a:endParaRPr lang="en-US" dirty="0"/>
          </a:p>
        </p:txBody>
      </p:sp>
      <p:pic>
        <p:nvPicPr>
          <p:cNvPr id="7" name="Picture 5" descr="PN5395_0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994" y="1709075"/>
            <a:ext cx="4055006" cy="321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72121" y="5021443"/>
            <a:ext cx="2993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u="sng" dirty="0" smtClean="0"/>
              <a:t>CERN </a:t>
            </a:r>
            <a:r>
              <a:rPr lang="fr-CH" b="1" u="sng" dirty="0" err="1" smtClean="0"/>
              <a:t>Technology</a:t>
            </a:r>
            <a:endParaRPr lang="fr-CH" b="1" u="sng" dirty="0" smtClean="0"/>
          </a:p>
          <a:p>
            <a:pPr algn="ctr"/>
            <a:endParaRPr lang="fr-CH" b="1" u="sng" dirty="0" smtClean="0"/>
          </a:p>
          <a:p>
            <a:pPr algn="ctr"/>
            <a:r>
              <a:rPr lang="fr-CH" dirty="0" err="1" smtClean="0"/>
              <a:t>Hybrid</a:t>
            </a:r>
            <a:r>
              <a:rPr lang="fr-CH" dirty="0" smtClean="0"/>
              <a:t> </a:t>
            </a:r>
            <a:r>
              <a:rPr lang="fr-CH" dirty="0" err="1" smtClean="0"/>
              <a:t>silicon</a:t>
            </a:r>
            <a:r>
              <a:rPr lang="fr-CH" smtClean="0"/>
              <a:t> pixel detector</a:t>
            </a: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950943" y="5021443"/>
            <a:ext cx="2334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u="sng" dirty="0" err="1" smtClean="0"/>
              <a:t>Industry</a:t>
            </a:r>
            <a:r>
              <a:rPr lang="fr-CH" b="1" u="sng" dirty="0" smtClean="0"/>
              <a:t> (</a:t>
            </a:r>
            <a:r>
              <a:rPr lang="fr-CH" b="1" u="sng" dirty="0" err="1" smtClean="0"/>
              <a:t>license</a:t>
            </a:r>
            <a:r>
              <a:rPr lang="fr-CH" b="1" u="sng" dirty="0" smtClean="0"/>
              <a:t>):</a:t>
            </a:r>
          </a:p>
          <a:p>
            <a:pPr algn="ctr"/>
            <a:endParaRPr lang="fr-CH" b="1" u="sng" dirty="0" smtClean="0"/>
          </a:p>
          <a:p>
            <a:pPr algn="ctr"/>
            <a:r>
              <a:rPr lang="fr-CH" smtClean="0"/>
              <a:t>X-Ray Diffractometer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4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Medical</a:t>
            </a:r>
            <a:r>
              <a:rPr lang="fr-CH" dirty="0" smtClean="0"/>
              <a:t> Applications at CERN</a:t>
            </a:r>
            <a:endParaRPr lang="en-GB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465152" y="2206422"/>
          <a:ext cx="8226855" cy="4429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285"/>
                <a:gridCol w="2742285"/>
                <a:gridCol w="2742285"/>
              </a:tblGrid>
              <a:tr h="22146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2146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Picture 2" descr="https://cds.cern.ch/record/1602249/files/CNAO_image.jpg?subformat=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0319" y="2206422"/>
            <a:ext cx="2730617" cy="2197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www.iran-daily.com/File/File/1028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51" y="2213908"/>
            <a:ext cx="2739007" cy="2190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amensupport.org/wp/wp-content/uploads/2015/01/pheos-paras-radioisotop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157" y="2213907"/>
            <a:ext cx="2755091" cy="2190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ttp://www.healthcare.siemens.com/siemens_hwem-hwem_ssxa_websites-context-root/wcm/idc/groups/public/@global/@imaging/@mri/documents/image/mdaw/mti4/%7Eedisp/mri-magnetom-skyra-mediaviewer_02-00066569/%7Erenditions/mri-magnetom-skyra-mediaviewer_02-00066569%7E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81" y="4421116"/>
            <a:ext cx="2740075" cy="2214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://www.iba-dosimetry.com/sites/default/files/products/banner_7.jpg?142676250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92"/>
          <a:stretch/>
        </p:blipFill>
        <p:spPr bwMode="auto">
          <a:xfrm>
            <a:off x="3212546" y="4421116"/>
            <a:ext cx="2735535" cy="2214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00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0319" y="4421116"/>
            <a:ext cx="2723299" cy="221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465152" y="2204559"/>
          <a:ext cx="822792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2642"/>
                <a:gridCol w="2742642"/>
                <a:gridCol w="274264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Imaging</a:t>
                      </a:r>
                      <a:endParaRPr lang="en-GB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Radioisotopes</a:t>
                      </a:r>
                      <a:endParaRPr lang="en-GB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Hadron</a:t>
                      </a:r>
                      <a:r>
                        <a:rPr lang="fr-CH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CH" baseline="0" dirty="0" err="1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Therapy</a:t>
                      </a:r>
                      <a:endParaRPr lang="en-GB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  <a:alpha val="52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455692" y="6273427"/>
          <a:ext cx="822792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2642"/>
                <a:gridCol w="2742642"/>
                <a:gridCol w="274264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MRI</a:t>
                      </a:r>
                      <a:endParaRPr lang="en-GB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Dosimetry</a:t>
                      </a:r>
                      <a:endParaRPr lang="en-GB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Planning</a:t>
                      </a:r>
                      <a:r>
                        <a:rPr lang="fr-CH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 &amp; Simulation</a:t>
                      </a:r>
                      <a:endParaRPr lang="en-GB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  <a:alpha val="5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455692" y="1164547"/>
            <a:ext cx="8226854" cy="466742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1600" dirty="0" smtClean="0"/>
              <a:t>“</a:t>
            </a:r>
            <a:r>
              <a:rPr lang="en-GB" sz="1600" i="1" dirty="0" smtClean="0"/>
              <a:t>Medical Applications (MA) have been, are and will be a primary component of CERN’s knowledge transfer activities. The (new) directorate is firmly committed to this goal.</a:t>
            </a:r>
            <a:r>
              <a:rPr lang="en-GB" sz="1600" dirty="0" smtClean="0"/>
              <a:t>”</a:t>
            </a:r>
          </a:p>
          <a:p>
            <a:pPr marL="36576" indent="0">
              <a:buNone/>
            </a:pPr>
            <a:r>
              <a:rPr lang="fr-CH" sz="1600" dirty="0" smtClean="0"/>
              <a:t>F. </a:t>
            </a:r>
            <a:r>
              <a:rPr lang="fr-CH" sz="1600" dirty="0" err="1" smtClean="0"/>
              <a:t>Gianotti</a:t>
            </a:r>
            <a:r>
              <a:rPr lang="fr-CH" sz="1600" dirty="0" smtClean="0"/>
              <a:t>, CERN </a:t>
            </a:r>
            <a:r>
              <a:rPr lang="fr-CH" sz="1600" dirty="0" err="1" smtClean="0"/>
              <a:t>Director</a:t>
            </a:r>
            <a:r>
              <a:rPr lang="fr-CH" sz="1600" dirty="0" smtClean="0"/>
              <a:t>-General</a:t>
            </a:r>
            <a:endParaRPr lang="en-GB" sz="1600" dirty="0" smtClean="0"/>
          </a:p>
          <a:p>
            <a:pPr marL="36576" indent="0">
              <a:buNone/>
            </a:pPr>
            <a:endParaRPr lang="fr-CH" sz="1600" dirty="0" smtClean="0"/>
          </a:p>
          <a:p>
            <a:pPr marL="36576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909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KT </a:t>
            </a:r>
            <a:r>
              <a:rPr lang="fr-CH" dirty="0" err="1" smtClean="0"/>
              <a:t>Projects</a:t>
            </a:r>
            <a:r>
              <a:rPr lang="fr-CH" dirty="0" smtClean="0"/>
              <a:t> for </a:t>
            </a:r>
            <a:r>
              <a:rPr lang="fr-CH" dirty="0" err="1" smtClean="0"/>
              <a:t>Medical</a:t>
            </a:r>
            <a:r>
              <a:rPr lang="fr-CH" dirty="0" smtClean="0"/>
              <a:t> Applications - </a:t>
            </a:r>
            <a:r>
              <a:rPr lang="fr-CH" dirty="0" err="1" smtClean="0"/>
              <a:t>Medipix</a:t>
            </a:r>
            <a:endParaRPr lang="en-GB" dirty="0"/>
          </a:p>
        </p:txBody>
      </p:sp>
      <p:pic>
        <p:nvPicPr>
          <p:cNvPr id="4" name="Picture 1" descr="153tracknotitle"/>
          <p:cNvPicPr>
            <a:picLocks noChangeAspect="1" noChangeArrowheads="1"/>
          </p:cNvPicPr>
          <p:nvPr/>
        </p:nvPicPr>
        <p:blipFill>
          <a:blip r:embed="rId2" cstate="print"/>
          <a:srcRect l="12100" t="29929" r="18152" b="21378"/>
          <a:stretch>
            <a:fillRect/>
          </a:stretch>
        </p:blipFill>
        <p:spPr bwMode="auto">
          <a:xfrm>
            <a:off x="1024779" y="1440688"/>
            <a:ext cx="7204821" cy="454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cern.ch\dfs\Users\c\cparrine\Documents\My Pictures\M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0845" y="1725399"/>
            <a:ext cx="6192688" cy="3709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7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KT </a:t>
            </a:r>
            <a:r>
              <a:rPr lang="fr-CH" dirty="0" err="1" smtClean="0"/>
              <a:t>Projects</a:t>
            </a:r>
            <a:r>
              <a:rPr lang="fr-CH" dirty="0" smtClean="0"/>
              <a:t> for </a:t>
            </a:r>
            <a:r>
              <a:rPr lang="fr-CH" dirty="0" err="1" smtClean="0"/>
              <a:t>Medical</a:t>
            </a:r>
            <a:r>
              <a:rPr lang="fr-CH" dirty="0" smtClean="0"/>
              <a:t> Applications - </a:t>
            </a:r>
            <a:r>
              <a:rPr lang="fr-CH" dirty="0" err="1" smtClean="0"/>
              <a:t>Medicis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79839"/>
            <a:ext cx="3298874" cy="29847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496" y="2810506"/>
            <a:ext cx="4302860" cy="31984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654" y="1740752"/>
            <a:ext cx="2551005" cy="79143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KT </a:t>
            </a:r>
            <a:r>
              <a:rPr lang="fr-CH" dirty="0" err="1" smtClean="0"/>
              <a:t>Projects</a:t>
            </a:r>
            <a:r>
              <a:rPr lang="fr-CH" dirty="0" smtClean="0"/>
              <a:t> for </a:t>
            </a:r>
            <a:r>
              <a:rPr lang="fr-CH" dirty="0" err="1" smtClean="0"/>
              <a:t>Medical</a:t>
            </a:r>
            <a:r>
              <a:rPr lang="fr-CH" dirty="0" smtClean="0"/>
              <a:t> Applications – Compact RFQ</a:t>
            </a:r>
            <a:endParaRPr lang="en-GB" dirty="0"/>
          </a:p>
        </p:txBody>
      </p:sp>
      <p:pic>
        <p:nvPicPr>
          <p:cNvPr id="5124" name="Picture 4" descr="http://cds.cern.ch/record/2026007/files/MAX_5372_image.jpg?subformat=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4" y="1571231"/>
            <a:ext cx="3797447" cy="253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advancedoncotherapy.com/LinkClick.aspx?fileticket=Znvr8CCZJwk%253d&amp;portalid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62" y="3700364"/>
            <a:ext cx="4866592" cy="24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6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KT </a:t>
            </a:r>
            <a:r>
              <a:rPr lang="fr-CH" dirty="0" err="1" smtClean="0"/>
              <a:t>Projects</a:t>
            </a:r>
            <a:r>
              <a:rPr lang="fr-CH" dirty="0" smtClean="0"/>
              <a:t> for </a:t>
            </a:r>
            <a:r>
              <a:rPr lang="fr-CH" dirty="0" err="1" smtClean="0"/>
              <a:t>Medical</a:t>
            </a:r>
            <a:r>
              <a:rPr lang="fr-CH" dirty="0" smtClean="0"/>
              <a:t> Applications – </a:t>
            </a:r>
            <a:r>
              <a:rPr lang="fr-CH" dirty="0" err="1" smtClean="0"/>
              <a:t>Photonic</a:t>
            </a:r>
            <a:r>
              <a:rPr lang="fr-CH" dirty="0" smtClean="0"/>
              <a:t> </a:t>
            </a:r>
            <a:r>
              <a:rPr lang="fr-CH" dirty="0" err="1" smtClean="0"/>
              <a:t>Crystals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60" y="2435787"/>
            <a:ext cx="4346264" cy="26658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2" descr="Mammi Breast PET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34" y="1814985"/>
            <a:ext cx="2810814" cy="353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lumc.nl/sub/9110/ima/13051405265735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71" y="5432802"/>
            <a:ext cx="1277558" cy="55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upload.wikimedia.org/wikipedia/en/thumb/9/9e/UTT_logo.png/225px-UTT_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48" y="2878004"/>
            <a:ext cx="1205673" cy="4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upload.wikimedia.org/wikipedia/commons/thumb/a/a5/Universit%C3%A4tsspital_Lausanne_CHUV_logo.svg/2000px-Universit%C3%A4tsspital_Lausanne_CHUV_logo.svg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48" y="3582285"/>
            <a:ext cx="983980" cy="50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design-guidelines.web.cern.ch/sites/design-guidelines.web.cern.ch/files/u6/CERN-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58" y="4319315"/>
            <a:ext cx="784273" cy="7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raysearchlabs.com/globalassets/raystation-landing-page/raystation-news/raystation-5/rs439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66515" y="-139337"/>
            <a:ext cx="12642501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9" y="3968353"/>
            <a:ext cx="4379119" cy="1535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82178" y="553112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http://www.raysearchlabs.com/about/press/?year=2015&amp;cisionid=1977472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4655" y="1056915"/>
            <a:ext cx="401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How to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make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therapy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less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harmful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to patients ?</a:t>
            </a:r>
            <a:endParaRPr lang="en-GB" sz="2400" b="1" dirty="0">
              <a:solidFill>
                <a:schemeClr val="accent1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Bringing</a:t>
            </a:r>
            <a:r>
              <a:rPr lang="fr-CH" dirty="0" smtClean="0"/>
              <a:t> </a:t>
            </a:r>
            <a:r>
              <a:rPr lang="fr-CH" dirty="0" err="1" smtClean="0"/>
              <a:t>medical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and </a:t>
            </a:r>
            <a:r>
              <a:rPr lang="fr-CH" dirty="0" err="1" smtClean="0"/>
              <a:t>medical</a:t>
            </a:r>
            <a:r>
              <a:rPr lang="fr-CH" dirty="0" smtClean="0"/>
              <a:t> </a:t>
            </a:r>
            <a:r>
              <a:rPr lang="fr-CH" dirty="0" err="1" smtClean="0"/>
              <a:t>industry</a:t>
            </a:r>
            <a:r>
              <a:rPr lang="fr-CH" dirty="0" smtClean="0"/>
              <a:t> </a:t>
            </a:r>
            <a:r>
              <a:rPr lang="fr-CH" dirty="0" err="1" smtClean="0"/>
              <a:t>together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4974" y="2175649"/>
            <a:ext cx="2763341" cy="184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04" y="2167867"/>
            <a:ext cx="2775005" cy="1851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209" y="2167867"/>
            <a:ext cx="2777174" cy="185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03" y="4019316"/>
            <a:ext cx="2775005" cy="1854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841" y="4019146"/>
            <a:ext cx="2769848" cy="1843667"/>
          </a:xfrm>
          <a:prstGeom prst="rect">
            <a:avLst/>
          </a:prstGeom>
        </p:spPr>
      </p:pic>
      <p:pic>
        <p:nvPicPr>
          <p:cNvPr id="6146" name="00FC525A-8DF8-4EFF-8AE5-CDB665CBE5CA" descr="A452AC80-A29F-440D-9B06-95B3ACBE79D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74" y="4019147"/>
            <a:ext cx="2772867" cy="185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o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8"/>
          <a:stretch/>
        </p:blipFill>
        <p:spPr bwMode="auto">
          <a:xfrm>
            <a:off x="1203273" y="1704031"/>
            <a:ext cx="6734707" cy="46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 err="1" smtClean="0"/>
              <a:t>Entrepreneurship</a:t>
            </a:r>
            <a:r>
              <a:rPr lang="fr-CH" b="1" dirty="0" smtClean="0"/>
              <a:t> </a:t>
            </a:r>
            <a:r>
              <a:rPr lang="fr-CH" b="1" dirty="0" err="1" smtClean="0"/>
              <a:t>Development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endParaRPr lang="fr-CH" dirty="0"/>
          </a:p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endParaRPr lang="fr-CH" dirty="0"/>
          </a:p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endParaRPr lang="fr-CH" dirty="0"/>
          </a:p>
          <a:p>
            <a:pPr marL="36576" indent="0">
              <a:buNone/>
            </a:pPr>
            <a:r>
              <a:rPr lang="fr-CH" dirty="0" err="1" smtClean="0"/>
              <a:t>Fostering</a:t>
            </a:r>
            <a:r>
              <a:rPr lang="fr-CH" dirty="0" smtClean="0"/>
              <a:t> an </a:t>
            </a:r>
            <a:r>
              <a:rPr lang="fr-CH" dirty="0" err="1" smtClean="0"/>
              <a:t>Entrepreneurship</a:t>
            </a:r>
            <a:r>
              <a:rPr lang="fr-CH" dirty="0" smtClean="0"/>
              <a:t> Culture </a:t>
            </a:r>
            <a:endParaRPr lang="fr-CH" dirty="0"/>
          </a:p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r>
              <a:rPr lang="fr-CH" dirty="0" err="1" smtClean="0"/>
              <a:t>Facilitating</a:t>
            </a:r>
            <a:r>
              <a:rPr lang="fr-CH" dirty="0" smtClean="0"/>
              <a:t> CERN Spin-Off </a:t>
            </a:r>
            <a:r>
              <a:rPr lang="fr-CH" dirty="0" err="1" smtClean="0"/>
              <a:t>creation</a:t>
            </a:r>
            <a:endParaRPr lang="en-GB" dirty="0"/>
          </a:p>
        </p:txBody>
      </p:sp>
      <p:pic>
        <p:nvPicPr>
          <p:cNvPr id="2050" name="Picture 2" descr="http://theport.ch/wp-content/uploads/2015/07/mosaic0525ebc14b051a07ad2dc9a0db8283a53c8997ca-600x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1" y="1328679"/>
            <a:ext cx="7392572" cy="271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0668" y="5448888"/>
            <a:ext cx="4265484" cy="190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753639" y="6557403"/>
            <a:ext cx="562152" cy="488711"/>
          </a:xfrm>
          <a:prstGeom prst="rect">
            <a:avLst/>
          </a:prstGeom>
          <a:solidFill>
            <a:srgbClr val="CFC7C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sma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96" y="-2470468"/>
            <a:ext cx="6811066" cy="10158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CERN </a:t>
            </a:r>
            <a:r>
              <a:rPr lang="en-GB" dirty="0"/>
              <a:t>BIC </a:t>
            </a:r>
            <a:r>
              <a:rPr lang="en-GB" dirty="0" smtClean="0"/>
              <a:t>Network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325606"/>
            <a:ext cx="5495512" cy="4667421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fr-CH" sz="1600" b="1" dirty="0"/>
              <a:t>Established incubators</a:t>
            </a:r>
            <a:r>
              <a:rPr lang="fr-CH" sz="1600" b="1" dirty="0" smtClean="0"/>
              <a:t>:</a:t>
            </a:r>
            <a:endParaRPr lang="fr-CH" sz="1600" dirty="0"/>
          </a:p>
          <a:p>
            <a:pPr marL="36576" indent="0">
              <a:buNone/>
            </a:pPr>
            <a:r>
              <a:rPr lang="fr-CH" sz="1600" dirty="0" smtClean="0"/>
              <a:t>UK – STFC-CERN BIC </a:t>
            </a:r>
          </a:p>
          <a:p>
            <a:pPr marL="36576" indent="0">
              <a:buNone/>
            </a:pPr>
            <a:r>
              <a:rPr lang="fr-CH" sz="1600" dirty="0" smtClean="0"/>
              <a:t>Netherlands – NIKHEF</a:t>
            </a:r>
            <a:r>
              <a:rPr lang="fr-CH" sz="1600" dirty="0"/>
              <a:t>-CERN </a:t>
            </a:r>
            <a:r>
              <a:rPr lang="fr-CH" sz="1600" dirty="0" smtClean="0"/>
              <a:t>BIC</a:t>
            </a:r>
          </a:p>
          <a:p>
            <a:pPr marL="36576" indent="0">
              <a:buNone/>
            </a:pPr>
            <a:r>
              <a:rPr lang="fr-CH" sz="1600" dirty="0" smtClean="0"/>
              <a:t>Norway – NTNU BIC of CERN Technology</a:t>
            </a:r>
          </a:p>
          <a:p>
            <a:pPr marL="36576" indent="0">
              <a:buNone/>
            </a:pPr>
            <a:r>
              <a:rPr lang="fr-CH" sz="1600" dirty="0" smtClean="0"/>
              <a:t>Greece – Technopolis BIC of CERN Technology </a:t>
            </a:r>
          </a:p>
          <a:p>
            <a:pPr marL="36576" indent="0">
              <a:buNone/>
            </a:pPr>
            <a:r>
              <a:rPr lang="fr-CH" sz="1600" dirty="0" smtClean="0"/>
              <a:t>Austria – Austria BIC of CERN Technology</a:t>
            </a:r>
          </a:p>
          <a:p>
            <a:pPr marL="36576" indent="0">
              <a:buNone/>
            </a:pPr>
            <a:r>
              <a:rPr lang="fr-CH" sz="1600" dirty="0" smtClean="0"/>
              <a:t>France – InnoGEX BIC of CERN Technology</a:t>
            </a:r>
          </a:p>
          <a:p>
            <a:pPr marL="36576" indent="0">
              <a:buNone/>
            </a:pPr>
            <a:r>
              <a:rPr lang="fr-CH" sz="1600" dirty="0" smtClean="0"/>
              <a:t>Finland – Finnish BIC of CERN Technology</a:t>
            </a:r>
          </a:p>
          <a:p>
            <a:pPr marL="36576" indent="0">
              <a:buNone/>
            </a:pPr>
            <a:r>
              <a:rPr lang="fr-CH" sz="1600" dirty="0" smtClean="0"/>
              <a:t>Spain – Spanish BIC of CERN Technology</a:t>
            </a:r>
          </a:p>
          <a:p>
            <a:pPr marL="36576" indent="0">
              <a:buNone/>
            </a:pPr>
            <a:endParaRPr lang="fr-CH" sz="1600" b="1" dirty="0" smtClean="0"/>
          </a:p>
          <a:p>
            <a:pPr marL="36576" indent="0">
              <a:buNone/>
            </a:pPr>
            <a:r>
              <a:rPr lang="fr-CH" sz="1600" b="1" dirty="0" smtClean="0"/>
              <a:t>Advanced Pipeline:</a:t>
            </a:r>
            <a:endParaRPr lang="fr-CH" sz="1600" b="1" dirty="0"/>
          </a:p>
          <a:p>
            <a:pPr marL="36576" indent="0">
              <a:buNone/>
            </a:pPr>
            <a:r>
              <a:rPr lang="fr-CH" sz="1600" dirty="0" smtClean="0"/>
              <a:t>Italy</a:t>
            </a:r>
            <a:endParaRPr lang="fr-CH" sz="1600" dirty="0"/>
          </a:p>
        </p:txBody>
      </p:sp>
      <p:sp>
        <p:nvSpPr>
          <p:cNvPr id="16" name="Oval 15"/>
          <p:cNvSpPr/>
          <p:nvPr/>
        </p:nvSpPr>
        <p:spPr>
          <a:xfrm>
            <a:off x="5952712" y="4761157"/>
            <a:ext cx="167110" cy="175471"/>
          </a:xfrm>
          <a:prstGeom prst="ellipse">
            <a:avLst/>
          </a:prstGeom>
          <a:solidFill>
            <a:srgbClr val="0098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67201" y="2179253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72731" y="3805445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85602" y="4057736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19277" y="4659310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21646" y="5537714"/>
            <a:ext cx="167110" cy="175471"/>
          </a:xfrm>
          <a:prstGeom prst="ellipse">
            <a:avLst/>
          </a:prstGeom>
          <a:solidFill>
            <a:srgbClr val="0098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718142" y="2791272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17356" y="5513215"/>
            <a:ext cx="167110" cy="175471"/>
          </a:xfrm>
          <a:prstGeom prst="ellipse">
            <a:avLst/>
          </a:prstGeom>
          <a:solidFill>
            <a:srgbClr val="0098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norsTech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844" y="320656"/>
            <a:ext cx="2768423" cy="2768423"/>
          </a:xfrm>
          <a:prstGeom prst="rect">
            <a:avLst/>
          </a:prstGeom>
        </p:spPr>
      </p:pic>
      <p:pic>
        <p:nvPicPr>
          <p:cNvPr id="4" name="Picture 3" descr="DonorsSocie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275" y="3308057"/>
            <a:ext cx="2782992" cy="2782992"/>
          </a:xfrm>
          <a:prstGeom prst="rect">
            <a:avLst/>
          </a:prstGeom>
        </p:spPr>
      </p:pic>
      <p:pic>
        <p:nvPicPr>
          <p:cNvPr id="5" name="Picture 4" descr="DonorsSpinof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01" y="342552"/>
            <a:ext cx="2768423" cy="2768423"/>
          </a:xfrm>
          <a:prstGeom prst="rect">
            <a:avLst/>
          </a:prstGeom>
        </p:spPr>
      </p:pic>
      <p:pic>
        <p:nvPicPr>
          <p:cNvPr id="6" name="Picture 5" descr="DonorsSuppli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01" y="3308057"/>
            <a:ext cx="2782992" cy="27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51319"/>
            <a:ext cx="2513459" cy="181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Summer\Royal Society\Royal Society\LucidPhotos\Fig 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871398"/>
            <a:ext cx="1152128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Kit.jp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4139952" cy="3717032"/>
          </a:xfrm>
          <a:prstGeom prst="rect">
            <a:avLst/>
          </a:prstGeom>
        </p:spPr>
      </p:pic>
      <p:pic>
        <p:nvPicPr>
          <p:cNvPr id="8" name="Content Placeholder 3" descr="Dataflow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128" y="3175655"/>
            <a:ext cx="2769865" cy="20253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571" y="4366740"/>
            <a:ext cx="2579325" cy="188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11760" y="292494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+mn-cs"/>
              </a:rPr>
              <a:t>CERN@school allows students to use a Timepix chip in the lab to visualise radiation </a:t>
            </a:r>
            <a:endParaRPr lang="en-GB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1951519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cs typeface="+mn-cs"/>
              </a:rPr>
              <a:t>Langton Ultimate Cosmic ray Intensity Detector uses  5 </a:t>
            </a:r>
            <a:r>
              <a:rPr lang="en-GB" sz="1800" dirty="0">
                <a:solidFill>
                  <a:prstClr val="black"/>
                </a:solidFill>
                <a:latin typeface="Calibri"/>
                <a:cs typeface="+mn-cs"/>
              </a:rPr>
              <a:t>T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cs typeface="+mn-cs"/>
              </a:rPr>
              <a:t>imepix chips to monitor the radiation environment in Space</a:t>
            </a:r>
            <a:endParaRPr lang="en-GB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6016" y="526388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cs typeface="+mn-cs"/>
              </a:rPr>
              <a:t>Data from LUCID and CERN@school detectors will be uploaded to the Grid and made available for students to analyse</a:t>
            </a:r>
            <a:endParaRPr lang="en-GB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Picture 8" descr="Cern@school Logo - Light Background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1720" y="404664"/>
            <a:ext cx="3162424" cy="613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0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Open Source Software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/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17197"/>
              </p:ext>
            </p:extLst>
          </p:nvPr>
        </p:nvGraphicFramePr>
        <p:xfrm>
          <a:off x="996950" y="1530350"/>
          <a:ext cx="6927850" cy="424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63925"/>
                <a:gridCol w="3463925"/>
              </a:tblGrid>
              <a:tr h="617673">
                <a:tc>
                  <a:txBody>
                    <a:bodyPr/>
                    <a:lstStyle/>
                    <a:p>
                      <a:pPr algn="ctr"/>
                      <a:r>
                        <a:rPr lang="fr-CH" dirty="0" err="1" smtClean="0"/>
                        <a:t>Originating</a:t>
                      </a:r>
                      <a:r>
                        <a:rPr lang="fr-CH" dirty="0" smtClean="0"/>
                        <a:t> </a:t>
                      </a:r>
                      <a:r>
                        <a:rPr lang="fr-CH" dirty="0" err="1" smtClean="0"/>
                        <a:t>from</a:t>
                      </a:r>
                      <a:r>
                        <a:rPr lang="fr-CH" dirty="0" smtClean="0"/>
                        <a:t> CERN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 smtClean="0"/>
                        <a:t>Contributed</a:t>
                      </a:r>
                      <a:r>
                        <a:rPr lang="fr-CH" baseline="0" smtClean="0"/>
                        <a:t> to by CERN</a:t>
                      </a:r>
                      <a:endParaRPr lang="en-GB"/>
                    </a:p>
                  </a:txBody>
                  <a:tcPr anchor="ctr"/>
                </a:tc>
              </a:tr>
              <a:tr h="362412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2446338"/>
            <a:ext cx="2081213" cy="104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37" y="3727902"/>
            <a:ext cx="2508254" cy="68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4" name="Picture 12" descr="http://cristal-ise.org/wp-content/uploads/2014/01/cropped-CRISTAL-ISE-Header-for-WP-site-darker-versi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703" y="4669063"/>
            <a:ext cx="3053379" cy="84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4" descr="data:image/jpeg;base64,/9j/4AAQSkZJRgABAQAAAQABAAD/2wCEAAkGBxQQEBQUEBQWFBUVFxQWFxcUFBQVFRUVFBUWFxUWGBgaHCggGBolHBcVIjEhJiksLi4uFx8zODMsNygtLisBCgoKDg0OGxAQGi8lICQwLCwsLSwsLS8sLCwwLC8sLCwsLCwsLCwsLC0sLCwsLCwsLCwsLCwsLCwsLCwsLCwsLP/AABEIAIQBfwMBEQACEQEDEQH/xAAcAAEAAgIDAQAAAAAAAAAAAAAABAUGBwECAwj/xABGEAACAQIDBAYGCAQDBwUAAAABAgADEQQSIQUGMVEHE0FhcbEiMnOBkaEUMzVCUnKywSOCwtEkNJIlU1Rig7PwFRZEk6L/xAAaAQEAAgMBAAAAAAAAAAAAAAAAAQIDBAUG/8QAMhEBAAIBAgQCCQMFAQEAAAAAAAECAwQRBRIhMUFxEzIzUWGBkbHBIjThFEKh0fBSQ//aAAwDAQACEQMRAD8A3jAQEBAQEBAQEBAQEBAQEBAQEBAQEBAQEBAQEBAQEBAQEBAQEBAQEBAQEBAQEBAQEBAQEBAQEBAQOGYDjAjVtoUk9erTX8zqPMys2iO8r1x3t2ifoh1t5sIh9LE0f/sU+UrOWkd5hlrpM9u1J+iDV36wK3/jg/lSo3zC2lJ1GOPFmjhupn+z7IVXpIwY4da3hTI87Sv9XjZY4RqJ77fV67K3/wALiKop+nTLaKagAUk8BcE2PjJpqaWnZXNwvNipN+k7e5lYmw5zmAgICAgICAgICAgICAgICAgICAgICAgICAgICAgICAgICAgIHV3ABJ0AFz4CBqnaPSlUaowwqIKYJCs4LMw/FYEAA8tZo31Vt/0w72DhOPlj0kzv8FfV6QMcw0qKv5aa3+d5hnU5Pe3K8K00eEz80KtvdjX44mp/LlT9IErOfJ/6Za6DTR2pH+USrtrEubtiKx/6j/3lZyXnxZY02GvakfRDqVmb1mZvFifOUmZllitY7Q8ggHAD4SNlt5dpKCAhLiBsjcPfX1cPi25CnVJ48kc+Te4ze0+o/ts4HEOHd8uKPOPzDY4M3XDcwEBAQEBAQEBAQEBAQEBAQEBAQEBAQEBAQEBAQEBAQEBAQECNtL6mr+R/0mRPZavrQ+XsJVsB4DynJmOr1sW2lb4O9TRReU2bFbbpowL93xjlld3Gz27SPnJ5R2GzubfKOUdxs4cz8o5R3GATv+Mnlgdhgk5fMxtA7jDIPuj4RsO4pgcAPgI2HNpI2luRi2q4NS5uVZkueNlOl50cFpmnV5TiWOuPUTFfNkEzNAgICAgICAgICAgICAgICAgICAgICAgICAgICAgICAgICAgRtpfU1fyP+kxPZNfWh8sUvVHgJyZernvLK93F/g37Sxv7tBIbOL1VpDKQEBAQEBAQEDZfR7/kh7Sp5ib+m9R5ji37ifKGTTYcwgICAgICAgICAgICAgICAgIHF4HMBAQEBAQMF3u32qYLEmilJHARGuxYG7ZtNPCauXUTS3Ls7Oh4ZTUYvSWtMdZhnCG4HhNqHHnu7QggICAgICAgeGNK9W+fRcrZjyWxv8olNd942fMm18PRp1mXDVeupcUfKynKeAYEDUc+B+U5VoiJ6S9Pjta1d7xtK+3d+oH5m85Vu4vVWcMyw2RsWtii3UqDltcsbAX4Dxl6Y7X7NXU6vHp9uee66p7h4g8XpD+Zj5LM0aa3vaU8Yw+ET/hKp9H739Kutu5D+7S39LPjLFPGq+FP8/wk0+j9PvVnPgqjzvLRpY97FPGr+FI/yh7y7p0sLgq9ZGqM9OmzrmK5bjmANZFtPWtZkw8VzZMlazEbTP8A3i1C22qx+9bwUf2mm6vpbMhwWMDUkZ2UEjW5AhsVtvG8vRcbTLBRUUkkADMNSdAIJyVjvLbW5OEejhQtVSjZ3Nja9idDpOjgrNabS8vxLLTJn5qTvG0L+ZmgQEBAQEBAQEBAQEBAQEBAQKfe3azYPCPWpqGZSgAa9vSYLc28Zjy3mld4bWi09c+aMdp6dfsqej3bVbGU6z12BIcAADKFGUGwEx6fJa8TMtrimmx6e9a448Pyy6bDlkBAQEBA050o/aDeypebzm6n2nyh6zg/7WPOfw3BS9UeA8p0Y7PKT3d5KHma63tmW/K4vI3hblt32ds401GvDv8ACSjaXaEEBAQECHtcXw9YDtp1P0GRPZanrQ+W6fqjwHlOVPd6qe682XtdKNIKwYm5Olra++Qy0yRWNnud4x92mT/MIW9NHhDcPR0KRwpqUahcO1yGXI1NgACjC51nQ08RFekvO8Sy3vljmrtt/llkzucQECg39+zMX7Gp5THk9SWxpPbV83zhOY9GuMFslHRWJbUX0tI3bNMFbViZShsal2gnxaRuyxgpDc3R5UZsAmZi2VnUFiSQqmwFzqbTpaeZmnV5bimOuPUTFY27Mmmdz3DGw1gaz2jvBido4nqcExRNbFSVLAcXZhqB3DmIHjtHDY/ZZWoaxdSbXzs6X45WVueusDP93NsLjMOtVRY+q6/hccR4cD4GBrXDby18PiqpLvUsayIjMxXMWshy34DlAm4/Yu0+rOIeo97Ziq1WDqOPqrYC3IQLrcDed65NCuczgZkc8WA4qeZHG8DJtvbVXCUGqvrbRV7WY8B/5yMDAcDh8ftTNU6400BIHpMiX/CqrxtpqYHOxdv4jAYr6PjGLJcK2Yliub1XVjqV1HugZjvtVZMDWamxRhkIKkgj01vqIGC7G25jK9MYbDszVGZmaozXZUsotmPqi99e8Wgee18Hjtnlaj1nIY2DLVd1zccrBvDtFoGwd09s/S8KtRrBwSr20GZQLkdxBB98DA9o7exe08WaGDY06YLAZWyXVTY1HYa2Omg5iaFsl8tuWvZ6XFpNPo8Ppc0bz9flELLZe7G0cPiKR+klqZYdZao7WUan0X434ac5emHLW0dWDNrtHlx2jk2nbp0j7wib/wCyMUvX12rXw5dLU+sfS5UD0bW9bWV1FL9bb9GXhmowTyY4r+vaeu0fdT7pbGxeIpucJW6pVYBh1jpdrXv6I10mLDS9o3rOza1up0+K0RlrvO3uifu2NgsFiqOzjT6zPiQtQq5Oe7FiVF246WGs3a1vXHtv1efyZcGTUxbl2p06dvsxNt0dp1hnq4qzfh66p8PQ9Ee6a/oMs9Zl1Y4hosc8tMfT37R+ULYG8uJwOLGHxbM6ZhTcOc5QsQA6sdSNQfAyuPLfHflsy6nRYNRh9LhiInbeNum/w2bWrVQilmNlUFiTwAAuTN/s8zWs2naO8tWbS3pxe0cR1OBzImuUIcrMoNi7v90cNOzvM0LZr5LbUelxaHT6TH6TP1n49vKI8U/ZO6m0KVek74glM6moBXqMcoNzo2h5e+XphyxaJ3Yc3ENHfHasU67dP0x3+Sk6UftBvZUvN5i1XtPlDc4P+1jzn8Nlbx7aXBYU1Tq1gqL+JyNB4dp7gZu5MnJTd53S6adRm5I7ePkxDo7o4nFVDiK9eqaSE5VLtlqVDe+l7ZV5c7cpr6fnvPNM9HW4rbBhr6KlY3n4do/ll2O2OHqu6onpUXQEgX6xibNw5ds2bU3nf4OTj1HLWKzM9JifkibN2FUp1aLMVKUMyUwCbim1Nr3vxOYqvgg5ytccxMfBly6qlqWiI626z57/AOuvnLJRMzQICAgIEbaX1NX8j/pMieya+tD5YpeqPAeU5U93q57si2LSU0gSATdtbC8rLcwRHKsQoHASGfZsrowP+Hq+1/oWb2k9WXmuN+2r5fmWZzbcUgIFBv79mYv2NTymPJ6ktjS+2r5vnGcx6Nk+y/qU8P7ysuhi9SEqQyNp9HB/wI9pU850tL7N5TjH7mfKGUzYctS754k0sBXYccoX/WwT+qBi/RThx/iKnaMiDw1J/p+EDKd78OKmBrg9iFh4p6Q8oGKdFWIOavT7CEf3glT+0Ck2NSD7XAbUfSKh96szD5gSRt6QNRYRfo21wq6BcQVH5XJFvg0kXfStiTehT7PTc+Oij+r4yBM3f3tweHwtKkXYFVGa1OofSOraga6kwMZ372rQxdZHw5JshViVZeBuOI7zAzTeKqX2OzHi1GkT4kpAp+imkP8AEN2/w193pGBd9IiA4CpfsamR45wP3MCq6LhfD4gc6nnTAiUxO07sR2TjH2Rj2FVCbZkYdrU2IKuvP1QfiJzK2nDk6w9dnx112miaz8Y8/dLbeydqUsVT6yg4de3sKnkQdQZ0aXraN4eVzYMmG3LeNpUnSV9nVPzUv+4sxan2ct3hP7qvz+yq6I/qK/tB+gTHpPVls8b9pTy/LPZtuIxrau/GEw7FS5qMOIprmt3FvV+cwX1GOvi6GHheoyxvttHx/wC3ax3s2wmMxRrUlZQVQela91vroT3fCaOXJF7c0PSaLTX0+H0d597YfSRjTT2cADrVanTPgQWb5KfjNzU22x7e9wOE4ovqt5/t3n8flF6JsAFw9SsR6VRyoP8AyIBp/qLSukr+mZZeNZZnLXH4RG/zlndptuK050ofaDeypebzm6r2nyh6zg/7WPOfw9tv4ttq7Qp4em1qakohvpoL1KmvE+ibDuHOTkn0uSKx2U02ONFprZbR1nrP4j/bamz8GlCktOmLIgsB/wCdvbOhWsVjaHmcmS2S83t3lJkqFoCAgICAgRtpfU1fyP8ApMT2TX1ofLFL1R4DynJnu9XPeWSbD+pH5mlZbuD1FhKszY3Rd9TW9oP0ib+k9WXm+N+1r5flm023EICBV7z4dKuDxCVagpI1Nw1Q2sgI9Y9wlbxvWYllw2muSsxG87vmzG4fqqjIHSoFNg9M3Rh2FTynLmNp2ekrO8b7bfBkOy/qU8P3MpLpYvUhKkMjafRv/kh7Sp5zpaX2bynGP3M+UMpmw5bH9/KZbZ9e3YEb3LUUn5AwKLooqehiF7QyN8VI/pgZVvNVy4PEE/7p/mpA84GE9FVL+NXbsCKvxYn9oFZsE/7YHt639cDbkDUdY9btn0f+JA/0MAf0mSLPpVpnrqDc0ce8MD+8gZBsHd7CVsLRqGhTJampJtxNtfneBP8A/amD/wCHp/CB4b50gmzayqLKqKAB2AMoAgUfRR6mI/NT8mgXPSH9n1PGn+tYFV0U/U1/aD9AgZJt7YFHGplrLqPVcaOh7jy7jpMeTHW8dWzptXl09t6T5x4S1VVFbYuO0a4FibaCrRJOhHYdD4ETQnmwX/7s9NX0fENP2/iWf9I7htmVCOBNEjwNRZt6n2cuHwqNtXEef2lWdEf1Ff2g/QJTSerLY437Snl+UnpP2u9DDpSpkqa5YEjjkS2YA9+ZR4Ey2qvNa7R4sfB9PXJlm9o3iv3lH3A3To/R0xFZBUeoMyhhdUW/o2XhcjW/fK6fDXli0snE9fl9LOKk7RH1mWN9JlJUxwCKFHVJooAHFuUw6mNruhwi020+8++WT9KVInAUmH3aqE+BpuvmRM2qj9EObwa22otHvifvCT0V1w2BKjilVwffZgfn8pbSz+hTjNZjUb++I/0zGbLktOdKH2g3sqXm85uq9p8nrOD/ALWPOfw671bvts1sPUosTcKc/Ksmp9x427jGXH6KYmP+lOi1ddXW9Lx8vhP+m093tqri8OlZdMw9IfhcaMvxBm/jvF67w8zqcE4Ms458Pt4LKXYCAgICAgIHji3Co5IuArEjmACbQmOsvmTa2Io1azPhqRo021FMtmyk8QpsLLyHZOXeYm3R6fHW1a7Xnefetdh/UjxaY5dHB6iwlWZsbov+pre0H6RN/SerLzfG/a18vyy+pjaa+tUQW5so/ebU2iHHilp7RKDW3jwqetiaQ/6inyMrOSkd5Za6XPbtSfoh1t9sCnHEKfyq7/NVMpOoxx4steHam39n2hjG+m/OGrYOtRoZ3eqpS5QqoDcWueOnZMOTU0msxDc03DM9MkXv0iPi00wtNR05iYXeC2lTSmoYm4GtgZGzapmrWsRL0/8AWqd/vW7TbgOduJjZM6ivg3duPhBSwaBaiVVYs6ul8pDajjOlgpy023eV4hn9Nnm223aNpZBMzSeOLw4q03RvVdSp8CLQNVbMxNTZGMZaqkqRla330v6Lrz8O8iBYb3b4Li6QoYZXs5GYlbE2Nwijibm3wgZTuPsQ4TDfxBapUOdx+HSyr7h8yYGs6zuuNdqQJdK1R1A19R2bh26A6SRmdfpGpmj6FNhVI4G2QNbjftHukCB0cbHepWOKqA5VzZSfvu2jMO4AnXvgZTvtsM4zD2pi9Smcyd/Yy+8fMCBh26m9xwSmhiEYqpNrCz0ySSylTxF9YGSL0gYdqiIi1DnZVzMAoXMQL8bwLDfn7Pr/AJV/WsDH+ij1MR+an5NAuukP7PqeNP8AWsCm6MawTDYlm4K+Y+ApgmJnbqtWs2mIjxd8H0m4dl/i06iH/ls4Pv08pqxq6+MOxk4Jlif02if8MU2jWfbWPHVIVWypzyUwSS7kaA6nTwE17TOe/R08Va8P08807z38590Njb5bONXZ9WnTFyFUqBxPVsrWHfZZu5q82OYh5/QZopqa3t7/AL9Gu9xd6lwPWLVVmRyGGW11ZQQdDxBFvC00sGaMe8S7/EdBbU8tqz1j7Mh6QqBxuCw+LoqxVQWIt6Qp1QtyQORVb++ZtRHPSLw0OF2/p9RfBees/eN/5Rt0t/KOHwq0q6vemCFKLmDLcle3QjhK4tRWtdrMmt4Vky5pvjmOvffwYpvTjqmJr/SKiFFqi9IH/doco8db69818tptbmnxdTR4qYsfoqzvMd/OW4dp7OGLwbUmNs6Cx/C1gVb3G06Vqc9Nnk8OacGeLx4S1ZsXatfY+JdKqGx0dDpmAOjoeB7bc7692hS9sNtph6XUYMWvxRas+U+74SzbB9IlCrVpU1SoDUdUu2UBcxtc66zajVVmYhx78IzUpa0zHSN2HdKJ/wBoN7Gl5vNbVe0+UOtwf9rHnP4bL3j2QMZhGpfeKgoeTrqp/b3mb2SnPTZ53S6icGeL+Hj5NfdGu2jh8S2Hq3VaptY/cqrcW7r8PECaemyctuWfH7u9xbTelxRlp3j/ADH8NsidB5cgICAgIFVitqMjEFYFftDbDGlUFh6j/pMiey1fWh86U+A8BOVL1U91pgcbURMqJcXOtj2ys7M2O94jaIe/0vEHgoHu/uZG8MnNmnwSetcgZri/YDp8pXdk239aOryyDkPhI2hfeXaSggIEPF4a+o4yYlgyY90yngkCpdBmyre47SBeRaeq+HHXkiZh6LRUcFHwErvLPFKx2ht3owH+AHtKvnOnpPZfV5TjH7mfKPsy6bTlkCNjcBTrLlrIrjkyg28L8IHhgdiYegc1KiiNzCi/x4wLCBqPYH2wPb1v64GyKm7uFZ87UKZYm5OQanmRwMCyRQAABYDgBoBA7QIWN2TQrm9akjnmygn48YHXCbFw9E3pUaaHmEW/xtAl16K1FKuoZTxDAEHxBgeeFwVOlfqkVL8cihb24XtA74jDrUUrUUMp4hgCDbUaGB0w2Cp0gRSRUB1IVQoJ77QIWJ3cwtRs1TD0mY8Saa3PjprMc4qT3hs01mopG1bzEeabhMFTorlpItNeSKFHyl4rEdmG+S+Sd7zv5pElRV4rdzC1WLVMPSZjxJRbnx5zHOKk9Zhs01mekctbzEeafRw6ogRFCqBYKAAoHIDlLxER0hgta1p5pnqrW3YwhfP9HpZr3vkHHnbhKeipvvs2P63UcvLzzt5pmK2ZRq262lTewsMyK1hyFxoJaaxPeGGmbJT1bTHlKSigAAaAaADsEsxzO7wxuz6VdctamlQcnUN5ytqxbuyY8t8c70mY8kXCbv4Wk2alh6SsOBCLceB7JWMVI7QyZNXnyRta8zHm98VsqjVbNUpU3awF2RWNhwFyJaaVnvClM+WkbVtMR8JSwJZiQn2PQLZjRpFic2Y01zX43vbjK8le+zNGoyxG0WnbzTpZhICAgICBFx2DFVe/sMDFto0iiVARrkf9JkT2TX1oaDp8B4Ccp6ue682T9X7zMN+7e0/qJkqzubKR6V9L8LdvjLRKlqzM9Dq05MfeB+0bwryW97n0fwfFifK0c3wTyT7zMPwL8z5mOY9H8ZcipyCjwVf7RzSn0df+lz17cz7tPKRvJ6OvueZkLkDbXRh/kB7Sp5zqaP2X1eT4z+6nyj7Mtm05ThjpA8OtMnZG7nrTGxu460xsbqLC7sUKeI69Q3WZmfVri7Xvp7zBuvetMbG7nrTGxudaY2NzrTGxudaY2NzrTGxudaY2N3HWmNjdz1pjY3OtMbG51pjY3OtMbG7jrTGxu560wbnWmNjc60xsbnWmNjc60xsbnWmNjdx1pjY3c9aY2NzrTGxu9hIS5gICAgICBC2lgRVU9h7DA0Vvpum+EdnQXpkkkfgJJ/8Az5TRzYdv1V7O1o9Zz/ov3+/8q7ZP1fvM0b93oNP6iZKs5AQEBAQEDgmNx2pqWNlBYngFBYn3CTG89kTMV6z08259x9mPhsGiVRZyWcj8Oc3APfa062npNMcRLxvEc9c2om1e3SPov5naLh+BgRZZUgRNr436PQqVbXyKSBzPBR8bSEvLZWFqqM1es1RmUXSyimjHU5ABfu1JhDzweJZsZiKZN0RKJUaaFg2b42gcbaxD56FGk2RqzNdwAWREXMxW+mbgNR2wONhYhya1Kq2dqLhQ5ABZHUMha2l9bacoSiYjaFQUtoEMb0WYUzp6AFJG095JgWOLxDLg2qA+mKJYHT1sl7/GEK/Z+Jq0quHWpUNVMQhILhQyVFQPYFQAVIJ7Li0JZBJQo9qV3bFJQFY0FamXVlC5qlQNbICwI0GtuJvIE/a+MOHw1Sp6xRCRf7zWst/E2gV2DqVqGIpJWqmqK6MTmCjJVQBiEsB6BBOhvwhLvtmo5xNCktZqKulVmK5Lkplt6wI7TCFk2HZqQQVXBso60ZM5tbXUZdfDtgVe6bVKlI1KtZ6l2qplYIFHV1GUEWUG5AhLyx+0qlNsauYkqlFqOg0NUdXYc/THzgd9n7SetUwgDaNRqVKvDVly0wDy9LMfdAb1bSqUeq6o2NzUfS96NK2ce/MIF5Vb0SRyJHwuIQxnYeOrZsJnrGr9IpM7owS9MhQQylQCFvprfjCU7btZuvw9Naxoq4rFmXJ9wKV1cEdphC3wy2RRmL6D0ja7d+mmvdJHpASBKXgJCzmAgICAgICBX7W2YtdCCBe3b29xgax2juDXpMfo9PMhJNsygi/K54TQz6WZnej0PD+KUrTkzTt8XlS3FxrH6oL3tUW3yJmCNLlnwb1uLaWPGZ+SXR6OsWfWaivi7HyWXjR5PGYYbcb08domfp/tMpdGdX71dB4IzfMkS8aK3jZhnjtPCk/X+E2n0ZJ97EP/ACoo87y0aKPGWGeO38KR9ZSqPRvhh61Ss38yDyWXjR08d2K3G889oiPl/KZS3BwSjVGbvao/7ECWjS4o8GG3F9VP923yhNp7pYNf/jobcwT5nWX/AKfH/wCYYZ4hqZ/+kptHYmGTVMPRU91JB+0vGOkdohitqc1u95+spdOgq+qqr4ADyloiIYptM95eklUgcPwMCLLKkCv2/gzXw1WmnrMvo/mGoHxEhLjZO1BXFilRHVQXV6bLlPAjMRY68jCFd9MFDH4g1FezpQClabuCQDfVRpxECTt4GnVw9cKzLSZ1qBQWISots1hqQCBA52ApZ8RXKsorVFyBgVYpTQKGIOovrCVTtRmp/TqPV1GbEEGjlRir56aoRmGi2K63gXu06JGDqINSKLLprchLaQKzZ+bEVcKQjrTw9M5mdGTNUZAgVQ2ptqSeEDJJKFFvTVptTai1Oo9QrmpZKbG1TUIVcCykG19RpIS99qYKpVwLUzrVNJffUUA/NhCPFDwtc4rE0HCOi0EcuXQpao4C9WL8SLMdIS9trYFa2Mw4qUw6CnWvmXMoPoWv2X4wLukgUAKAALAAcABwAkoU+6NMrhbMCp63EGxBBsazkHXukJRtt4RmxuGyglH0qEDQdQ4qrc9lzpA67s4NkxGJzAhUbq6dxYFWd6ptzHpCBztLZzYrE1RmemqUBSBCrZzVuzrdgdLBb2gWOx6jPg6ZcEP1WVgQQcyrlOh7xAo93sD9HODdUK9bRNOtofWCh0LfhNwR74E3eMJ9IwzVqZqUwK+YdWaoBKrluoB7YF3gnU01NMZUsMoylLDsGUjTwkoe0BIEpeAkLOYCAgICAgICAgICAgICAgICAgICBw3CBHyHlJQZDygMh5QGQwGQwGQ8oDIeUBkMBkPKAyHlAZDygMh5QGQ8oDIeUBkPKAyHlAZDygMh5QGQ8oDIeUBkPKAyHlAZDAZDygMh5QGQ8oQkLwkLOYCAgICAgICAgICAgICAgICAgICAgICAgICAgICAgICAgICAgICAgICAgICAgICAgICAgICAgICAgICAgICAgICAgICAgICAgICAgICAgICAgICAgICAgICAgICAgICAgICAgf/Z"/>
          <p:cNvSpPr>
            <a:spLocks noChangeAspect="1" noChangeArrowheads="1"/>
          </p:cNvSpPr>
          <p:nvPr/>
        </p:nvSpPr>
        <p:spPr bwMode="auto">
          <a:xfrm>
            <a:off x="155575" y="-914400"/>
            <a:ext cx="5524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208" name="Picture 16" descr="http://ilearnstack.files.wordpress.com/2013/04/openstack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502" y="2486659"/>
            <a:ext cx="2805924" cy="96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www.hooton.org/wp-content/uploads/2014/06/ceph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502" y="3727902"/>
            <a:ext cx="2784221" cy="75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528" y="4753740"/>
            <a:ext cx="1549871" cy="68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098963" y="5729615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/>
              <a:t>And </a:t>
            </a:r>
            <a:r>
              <a:rPr lang="fr-CH" sz="2800" err="1" smtClean="0"/>
              <a:t>many</a:t>
            </a:r>
            <a:r>
              <a:rPr lang="fr-CH" sz="2800" smtClean="0"/>
              <a:t> more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1368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800"/>
            <a:ext cx="8229600" cy="89397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Open Source Hardware </a:t>
            </a:r>
            <a:br>
              <a:rPr lang="en-US" sz="3600" dirty="0" smtClean="0"/>
            </a:br>
            <a:r>
              <a:rPr lang="en-US" sz="3600" dirty="0" smtClean="0"/>
              <a:t>and CERN Open Hardware </a:t>
            </a:r>
            <a:r>
              <a:rPr lang="en-US" sz="3600" dirty="0" err="1" smtClean="0"/>
              <a:t>Licence</a:t>
            </a:r>
            <a:r>
              <a:rPr lang="en-US" sz="3600" dirty="0" smtClean="0"/>
              <a:t> (OHL)</a:t>
            </a:r>
            <a:endParaRPr lang="en-US" sz="3600" dirty="0"/>
          </a:p>
        </p:txBody>
      </p:sp>
      <p:pic>
        <p:nvPicPr>
          <p:cNvPr id="7" name="Picture 6" descr="OH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7" y="4087649"/>
            <a:ext cx="2585642" cy="1758157"/>
          </a:xfrm>
          <a:prstGeom prst="rect">
            <a:avLst/>
          </a:prstGeom>
        </p:spPr>
      </p:pic>
      <p:pic>
        <p:nvPicPr>
          <p:cNvPr id="8" name="Picture 2" descr="http://www.planet-cnc.com/diy/pcbV1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817" y="1740465"/>
            <a:ext cx="1786263" cy="12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>
            <a:off x="1719431" y="3185902"/>
            <a:ext cx="547034" cy="747319"/>
          </a:xfrm>
          <a:prstGeom prst="downArrow">
            <a:avLst/>
          </a:prstGeom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076" y="2507835"/>
            <a:ext cx="1271800" cy="1547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9286" y="4087649"/>
            <a:ext cx="162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mtClean="0"/>
              <a:t>www.ohwr.org</a:t>
            </a: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453889" y="1903126"/>
            <a:ext cx="34805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legal </a:t>
            </a:r>
            <a:r>
              <a:rPr lang="en-US" dirty="0"/>
              <a:t>framework to facilitate knowledge exchange across the electronic design community.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Governs </a:t>
            </a:r>
            <a:r>
              <a:rPr lang="en-US" dirty="0"/>
              <a:t>the use, copying, modification and distribution of hardware design documentation, and the manufacture and distribution of products.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800"/>
            <a:ext cx="8229600" cy="89397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CERN OHL: it is making an impact!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68" y="1034088"/>
            <a:ext cx="7678464" cy="52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136904" cy="762000"/>
          </a:xfrm>
        </p:spPr>
        <p:txBody>
          <a:bodyPr/>
          <a:lstStyle/>
          <a:p>
            <a:r>
              <a:rPr lang="fr-CH" sz="3200" dirty="0" err="1" smtClean="0"/>
              <a:t>Knowledge</a:t>
            </a:r>
            <a:r>
              <a:rPr lang="fr-CH" sz="3200" dirty="0" smtClean="0"/>
              <a:t> Transfer </a:t>
            </a:r>
            <a:r>
              <a:rPr lang="fr-CH" sz="3200" dirty="0" err="1" smtClean="0"/>
              <a:t>through</a:t>
            </a:r>
            <a:r>
              <a:rPr lang="fr-CH" sz="3200" dirty="0" smtClean="0"/>
              <a:t> People</a:t>
            </a:r>
            <a:endParaRPr lang="en-GB" sz="3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291455"/>
            <a:ext cx="31109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eaLnBrk="1" hangingPunct="1"/>
            <a:r>
              <a:rPr lang="en-US" sz="2000" dirty="0" smtClean="0">
                <a:solidFill>
                  <a:schemeClr val="tx2"/>
                </a:solidFill>
              </a:rPr>
              <a:t>Every year, hundreds of students come to CERN to contribute to our research programs</a:t>
            </a:r>
          </a:p>
          <a:p>
            <a:pPr marL="180000" eaLnBrk="1" hangingPunct="1"/>
            <a:endParaRPr lang="en-US" sz="2000" dirty="0" smtClean="0">
              <a:solidFill>
                <a:schemeClr val="tx2"/>
              </a:solidFill>
            </a:endParaRPr>
          </a:p>
          <a:p>
            <a:pPr marL="180000" eaLnBrk="1" hangingPunct="1"/>
            <a:r>
              <a:rPr lang="en-US" sz="2000" dirty="0" smtClean="0">
                <a:solidFill>
                  <a:schemeClr val="tx2"/>
                </a:solidFill>
              </a:rPr>
              <a:t>An opportunity for young people to learn in a multicultural environment</a:t>
            </a:r>
          </a:p>
          <a:p>
            <a:pPr marL="180000" eaLnBrk="1" hangingPunct="1"/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pitchFamily="-112" charset="-128"/>
              <a:cs typeface="Times New Roman" pitchFamily="18" charset="0"/>
            </a:endParaRPr>
          </a:p>
          <a:p>
            <a:pPr marL="180000" eaLnBrk="1" hangingPunct="1"/>
            <a:r>
              <a:rPr lang="en-US" sz="2000" kern="0" dirty="0" smtClean="0">
                <a:solidFill>
                  <a:schemeClr val="tx2"/>
                </a:solidFill>
                <a:ea typeface="ＭＳ Ｐゴシック" pitchFamily="-112" charset="-128"/>
                <a:cs typeface="Times New Roman" pitchFamily="18" charset="0"/>
              </a:rPr>
              <a:t>Not only for physicists! Also engineers, computer scientists, administrative students…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pitchFamily="-112" charset="-128"/>
              <a:cs typeface="Times New Roman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234" y="1338677"/>
            <a:ext cx="48006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521" y="3918917"/>
            <a:ext cx="3826566" cy="228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8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KT </a:t>
            </a:r>
            <a:r>
              <a:rPr lang="fr-CH" dirty="0" err="1" smtClean="0"/>
              <a:t>Annual</a:t>
            </a:r>
            <a:r>
              <a:rPr lang="fr-CH" dirty="0" smtClean="0"/>
              <a:t> Report 2015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58" y="1173935"/>
            <a:ext cx="3240999" cy="457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35" y="1173935"/>
            <a:ext cx="3216527" cy="457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0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lsenuclear.com/media/k2/items/cache/51a3864ed3ad604d2340c3f8fe249f94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8937" y="1350170"/>
            <a:ext cx="7498080" cy="560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580" y="1089233"/>
            <a:ext cx="3153966" cy="403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648589" y="5552548"/>
            <a:ext cx="28849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http://www.elsenuclear.com/en/b-rad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30" y="258236"/>
            <a:ext cx="5411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How to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increase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the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safety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unknown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hazardous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environments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028" y="488015"/>
            <a:ext cx="4401478" cy="5621992"/>
          </a:xfrm>
        </p:spPr>
      </p:pic>
      <p:sp>
        <p:nvSpPr>
          <p:cNvPr id="5" name="TextBox 4"/>
          <p:cNvSpPr txBox="1"/>
          <p:nvPr/>
        </p:nvSpPr>
        <p:spPr>
          <a:xfrm>
            <a:off x="622168" y="1432874"/>
            <a:ext cx="3525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Visit our website to have a look at our technology portfolio in detail</a:t>
            </a:r>
          </a:p>
          <a:p>
            <a:endParaRPr lang="en-US" sz="3200" dirty="0">
              <a:hlinkClick r:id="rId3"/>
            </a:endParaRPr>
          </a:p>
          <a:p>
            <a:r>
              <a:rPr lang="en-US" sz="3200" dirty="0" smtClean="0">
                <a:hlinkClick r:id="rId4" action="ppaction://hlinkfile"/>
              </a:rPr>
              <a:t>cern.ch/</a:t>
            </a:r>
            <a:r>
              <a:rPr lang="en-US" sz="3200" dirty="0" err="1" smtClean="0">
                <a:hlinkClick r:id="rId4" action="ppaction://hlinkfile"/>
              </a:rPr>
              <a:t>kt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238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2290" name="Picture 2" descr="https://encrypted-tbn2.gstatic.com/images?q=tbn:ANd9GcSWuAC52j8LzvgwCv5_JCRvzeNLcQCF_-k__fQ5-THOBjRvHZW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381" y="1267811"/>
            <a:ext cx="1534242" cy="17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07889" y="3373821"/>
            <a:ext cx="38652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CERN </a:t>
            </a:r>
            <a:r>
              <a:rPr lang="fr-CH" b="1" dirty="0" err="1" smtClean="0"/>
              <a:t>Knowledge</a:t>
            </a:r>
            <a:r>
              <a:rPr lang="fr-CH" b="1" dirty="0" smtClean="0"/>
              <a:t> Transfer Group</a:t>
            </a:r>
          </a:p>
          <a:p>
            <a:pPr algn="ctr"/>
            <a:endParaRPr lang="fr-CH" dirty="0" smtClean="0"/>
          </a:p>
          <a:p>
            <a:pPr algn="ctr"/>
            <a:r>
              <a:rPr lang="fr-CH" dirty="0" smtClean="0"/>
              <a:t>cern.ch/</a:t>
            </a:r>
            <a:r>
              <a:rPr lang="fr-CH" dirty="0" err="1" smtClean="0"/>
              <a:t>kt</a:t>
            </a:r>
            <a:endParaRPr lang="fr-CH" dirty="0" smtClean="0"/>
          </a:p>
          <a:p>
            <a:pPr algn="ctr"/>
            <a:endParaRPr lang="fr-CH" dirty="0"/>
          </a:p>
          <a:p>
            <a:pPr algn="ctr"/>
            <a:r>
              <a:rPr lang="fr-CH" dirty="0" smtClean="0">
                <a:hlinkClick r:id="rId3"/>
              </a:rPr>
              <a:t>Mail-KT@cern.ch</a:t>
            </a:r>
            <a:endParaRPr lang="fr-CH" dirty="0" smtClean="0"/>
          </a:p>
          <a:p>
            <a:pPr algn="ctr"/>
            <a:endParaRPr lang="fr-CH" dirty="0"/>
          </a:p>
          <a:p>
            <a:pPr algn="ctr"/>
            <a:r>
              <a:rPr lang="fr-CH" smtClean="0"/>
              <a:t>David.Mazur@cern.ch</a:t>
            </a:r>
          </a:p>
          <a:p>
            <a:pPr algn="ctr"/>
            <a:endParaRPr lang="fr-CH" dirty="0" smtClean="0"/>
          </a:p>
          <a:p>
            <a:pPr algn="ctr"/>
            <a:r>
              <a:rPr lang="fr-CH" dirty="0" smtClean="0"/>
              <a:t>Tel. </a:t>
            </a:r>
            <a:r>
              <a:rPr lang="en-GB" dirty="0"/>
              <a:t>+41 22 </a:t>
            </a:r>
            <a:r>
              <a:rPr lang="en-GB"/>
              <a:t>767 </a:t>
            </a:r>
            <a:r>
              <a:rPr lang="en-GB" smtClean="0"/>
              <a:t>2623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7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eraranger.com/wp-content/uploads/2015/08/DonorsSpin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298" y="1968160"/>
            <a:ext cx="1417541" cy="14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3" y="1968158"/>
            <a:ext cx="6436613" cy="2994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453" y="2402863"/>
            <a:ext cx="3162468" cy="96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03673" y="5181704"/>
            <a:ext cx="142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http://tind.io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2624">
            <a:off x="3023824" y="2700071"/>
            <a:ext cx="3314700" cy="109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4874">
            <a:off x="1549526" y="3505379"/>
            <a:ext cx="5255877" cy="63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9423" y="308718"/>
            <a:ext cx="8689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How to help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organizations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manage information… and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disrupt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the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market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7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5233" y="553666"/>
            <a:ext cx="771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How to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make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scientific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instrumentation more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performing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3522" y="3212218"/>
            <a:ext cx="279542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i="1" dirty="0"/>
              <a:t>“ The unit features High Performance Time to Digital Converter chips developed by CERN.”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3518" y="4110306"/>
            <a:ext cx="268054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/>
              <a:t>http://www.caen.it/csite/CaenProd.jsp?idmod=789&amp;parent=11</a:t>
            </a:r>
          </a:p>
        </p:txBody>
      </p:sp>
      <p:pic>
        <p:nvPicPr>
          <p:cNvPr id="12" name="Picture 4" descr="http://www.caen.it/documents/WebPage/attach/CAEN_logo_2011_r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194" y="4765717"/>
            <a:ext cx="2361088" cy="6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88" y="1563902"/>
            <a:ext cx="5334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erabee.com/wp-content/uploads/2015/09/TeraRanger-One-box-design-with-a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81" y="0"/>
            <a:ext cx="91969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712" y="5752858"/>
            <a:ext cx="7722394" cy="957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168335" y="5304899"/>
            <a:ext cx="20199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http://www.terabee.com/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20" y="1108428"/>
            <a:ext cx="898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How to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avoid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human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exposure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to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hazardous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environments</a:t>
            </a:r>
            <a:r>
              <a:rPr lang="fr-CH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?</a:t>
            </a:r>
            <a:endParaRPr lang="en-GB" sz="2400" b="1" dirty="0">
              <a:solidFill>
                <a:schemeClr val="accent1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1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zu.cz/sites/default/files/imagecache/dve_tretiny_strany/images/gallery/pixc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490" y="694621"/>
            <a:ext cx="4557695" cy="49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astatine.utwente.nl/old/img/bedrijven/1280322616Logo_tagline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959" y="3946757"/>
            <a:ext cx="4188644" cy="167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1504" y="1135537"/>
            <a:ext cx="2882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How to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make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material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analysis</a:t>
            </a:r>
            <a:r>
              <a:rPr lang="fr-CH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CH" sz="2400" b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more performing 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86247" y="5040572"/>
            <a:ext cx="22177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http://www.camstech.co.uk/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696" y="1047987"/>
            <a:ext cx="607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How to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improve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monitoring of water </a:t>
            </a:r>
            <a:r>
              <a:rPr lang="fr-CH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quality</a:t>
            </a:r>
            <a:r>
              <a:rPr lang="fr-CH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? 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53"/>
            <a:ext cx="9144000" cy="2805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9788">
            <a:off x="5066971" y="1335961"/>
            <a:ext cx="3932255" cy="40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8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s://cds.cern.ch/record/1406073/files/gg-run177878-evt188723900-3d-with-barrel-nologo.jpg?subformat=icon-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3377"/>
            <a:ext cx="9144000" cy="6867727"/>
            <a:chOff x="0" y="-3377"/>
            <a:chExt cx="9144000" cy="6867727"/>
          </a:xfrm>
        </p:grpSpPr>
        <p:pic>
          <p:nvPicPr>
            <p:cNvPr id="4100" name="Picture 4" descr="https://lhc-div-mms.web.cern.ch/lhc-div-mms/interconnect/week21_2007/0510029_03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77"/>
              <a:ext cx="9144000" cy="6867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86530" y="157185"/>
              <a:ext cx="24625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3200" smtClean="0">
                  <a:solidFill>
                    <a:schemeClr val="accent1"/>
                  </a:solidFill>
                </a:rPr>
                <a:t>Accelerators</a:t>
              </a:r>
              <a:endParaRPr lang="en-GB" sz="3200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35594" y="-18479"/>
            <a:ext cx="10264645" cy="6876479"/>
            <a:chOff x="2986607" y="-18479"/>
            <a:chExt cx="10264645" cy="6876479"/>
          </a:xfrm>
        </p:grpSpPr>
        <p:pic>
          <p:nvPicPr>
            <p:cNvPr id="4104" name="Picture 8" descr="http://cms-results.web.cern.ch/cms-results/public-results/figures/cms_detector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607" y="-18479"/>
              <a:ext cx="10264645" cy="6876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546629" y="192889"/>
              <a:ext cx="19383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3200" smtClean="0">
                  <a:solidFill>
                    <a:schemeClr val="accent1"/>
                  </a:solidFill>
                </a:rPr>
                <a:t>Detectors</a:t>
              </a:r>
              <a:endParaRPr lang="en-GB" sz="320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1298" y="-24830"/>
            <a:ext cx="9956712" cy="6882829"/>
            <a:chOff x="6042311" y="-24830"/>
            <a:chExt cx="9956712" cy="6882829"/>
          </a:xfrm>
        </p:grpSpPr>
        <p:pic>
          <p:nvPicPr>
            <p:cNvPr id="4106" name="Picture 10" descr="https://cds.cern.ch/record/1337720/files/CC_imag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2311" y="-24830"/>
              <a:ext cx="9956712" cy="688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74706" y="192889"/>
              <a:ext cx="21659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3200" smtClean="0">
                  <a:solidFill>
                    <a:schemeClr val="accent1"/>
                  </a:solidFill>
                </a:rPr>
                <a:t>Computing</a:t>
              </a:r>
              <a:endParaRPr lang="en-GB" sz="320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900576" y="7267627"/>
            <a:ext cx="7157060" cy="814027"/>
          </a:xfrm>
          <a:prstGeom prst="rect">
            <a:avLst/>
          </a:prstGeom>
          <a:solidFill>
            <a:srgbClr val="EAEAEA">
              <a:alpha val="30196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0" y="3234930"/>
            <a:ext cx="10829624" cy="1444323"/>
          </a:xfrm>
          <a:prstGeom prst="rect">
            <a:avLst/>
          </a:prstGeom>
          <a:solidFill>
            <a:srgbClr val="EAEAEA">
              <a:alpha val="30196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1790607"/>
            <a:ext cx="10829624" cy="1444323"/>
          </a:xfrm>
          <a:prstGeom prst="rect">
            <a:avLst/>
          </a:prstGeom>
          <a:solidFill>
            <a:srgbClr val="EAEAEA">
              <a:alpha val="30196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-9525" y="1796957"/>
            <a:ext cx="3059535" cy="2875791"/>
            <a:chOff x="-9525" y="1796957"/>
            <a:chExt cx="3059535" cy="2875791"/>
          </a:xfrm>
        </p:grpSpPr>
        <p:pic>
          <p:nvPicPr>
            <p:cNvPr id="4108" name="Picture 12" descr="http://www.techienews.co.uk/wp-content/uploads/2015/07/Mini-Linac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6957"/>
              <a:ext cx="3050010" cy="1440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8" name="Picture 32" descr="http://envision.web.cern.ch/ENVISION/images/PET_HR-cropped-SN-homepage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9525" y="3241279"/>
              <a:ext cx="3057525" cy="1431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3015971" y="1790608"/>
            <a:ext cx="3060979" cy="2894568"/>
            <a:chOff x="3015971" y="1790608"/>
            <a:chExt cx="3060979" cy="2894568"/>
          </a:xfrm>
        </p:grpSpPr>
        <p:pic>
          <p:nvPicPr>
            <p:cNvPr id="4120" name="Picture 24" descr="http://www.sciencemediacentre.co.nz/wp-content/upload/2009/12/medipix-chip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35594" y="1790608"/>
              <a:ext cx="3041356" cy="1457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34" descr="http://aladdin.utef.cvut.cz/ofat/methods/Xray_radiography/Pict/Mouse_hair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971" y="3234930"/>
              <a:ext cx="3060979" cy="145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076950" y="1792160"/>
            <a:ext cx="4222779" cy="2888355"/>
            <a:chOff x="6076950" y="1792160"/>
            <a:chExt cx="4222779" cy="2888355"/>
          </a:xfrm>
        </p:grpSpPr>
        <p:pic>
          <p:nvPicPr>
            <p:cNvPr id="4114" name="Picture 18" descr="http://sur.ly/thumbnails/620x343/i/indico.cern.ch.png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076"/>
            <a:stretch/>
          </p:blipFill>
          <p:spPr bwMode="auto">
            <a:xfrm>
              <a:off x="6076950" y="1792160"/>
              <a:ext cx="4222779" cy="1453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36" descr="http://staff-association.web.cern.ch/sites/staff-association.web.cern.ch/files/IMG_1156_bis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298" y="3248027"/>
              <a:ext cx="3681351" cy="143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972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" grpId="0" animBg="1"/>
    </p:bldLst>
  </p:timing>
</p:sld>
</file>

<file path=ppt/theme/theme1.xml><?xml version="1.0" encoding="utf-8"?>
<a:theme xmlns:a="http://schemas.openxmlformats.org/drawingml/2006/main" name="PrésentationCERN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PrésentationCERN2.thmx</Template>
  <TotalTime>4158</TotalTime>
  <Words>529</Words>
  <Application>Microsoft Office PowerPoint</Application>
  <PresentationFormat>On-screen Show (4:3)</PresentationFormat>
  <Paragraphs>121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Arial Black</vt:lpstr>
      <vt:lpstr>Calibri</vt:lpstr>
      <vt:lpstr>Helvetica Neue</vt:lpstr>
      <vt:lpstr>Times New Roman</vt:lpstr>
      <vt:lpstr>PrésentationCERN2</vt:lpstr>
      <vt:lpstr>Knowledge Transfer at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KT Mission</vt:lpstr>
      <vt:lpstr>CERN Core Competences</vt:lpstr>
      <vt:lpstr>CERN’s Technology Portfolio </vt:lpstr>
      <vt:lpstr>From high vacuum… to solar energy</vt:lpstr>
      <vt:lpstr>From silicon pixel detectors to X-Ray diffractometers </vt:lpstr>
      <vt:lpstr>Medical Applications at CERN</vt:lpstr>
      <vt:lpstr>KT Projects for Medical Applications - Medipix</vt:lpstr>
      <vt:lpstr>KT Projects for Medical Applications - Medicis</vt:lpstr>
      <vt:lpstr>KT Projects for Medical Applications – Compact RFQ</vt:lpstr>
      <vt:lpstr>KT Projects for Medical Applications – Photonic Crystals</vt:lpstr>
      <vt:lpstr>Bringing medical physics and medical industry together</vt:lpstr>
      <vt:lpstr>Entrepreneurship Development</vt:lpstr>
      <vt:lpstr>CERN BIC Network</vt:lpstr>
      <vt:lpstr>PowerPoint Presentation</vt:lpstr>
      <vt:lpstr>PowerPoint Presentation</vt:lpstr>
      <vt:lpstr>Open Source Software</vt:lpstr>
      <vt:lpstr>Open Source Hardware  and CERN Open Hardware Licence (OHL)</vt:lpstr>
      <vt:lpstr>CERN OHL: it is making an impact! </vt:lpstr>
      <vt:lpstr>Knowledge Transfer through People</vt:lpstr>
      <vt:lpstr>KT Annual Report 2015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Giovanni.Anelli@cern.ch</dc:creator>
  <cp:lastModifiedBy>David Mazur</cp:lastModifiedBy>
  <cp:revision>278</cp:revision>
  <dcterms:created xsi:type="dcterms:W3CDTF">2012-03-07T13:21:43Z</dcterms:created>
  <dcterms:modified xsi:type="dcterms:W3CDTF">2016-06-22T21:08:53Z</dcterms:modified>
</cp:coreProperties>
</file>