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0" r:id="rId2"/>
  </p:sldMasterIdLst>
  <p:notesMasterIdLst>
    <p:notesMasterId r:id="rId10"/>
  </p:notesMasterIdLst>
  <p:sldIdLst>
    <p:sldId id="291" r:id="rId3"/>
    <p:sldId id="301" r:id="rId4"/>
    <p:sldId id="293" r:id="rId5"/>
    <p:sldId id="298" r:id="rId6"/>
    <p:sldId id="296" r:id="rId7"/>
    <p:sldId id="297" r:id="rId8"/>
    <p:sldId id="300" r:id="rId9"/>
  </p:sldIdLst>
  <p:sldSz cx="9144000" cy="6858000" type="screen4x3"/>
  <p:notesSz cx="6858000" cy="9144000"/>
  <p:embeddedFontLst>
    <p:embeddedFont>
      <p:font typeface="Calibri" panose="020F0502020204030204" pitchFamily="34" charset="0"/>
      <p:regular r:id="rId11"/>
      <p:bold r:id="rId12"/>
      <p:italic r:id="rId13"/>
      <p:boldItalic r:id="rId14"/>
    </p:embeddedFont>
    <p:embeddedFont>
      <p:font typeface="Arial Rounded MT Bold" panose="020B0604020202020204" charset="0"/>
      <p:regular r:id="rId15"/>
    </p:embeddedFont>
  </p:embeddedFont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569" autoAdjust="0"/>
  </p:normalViewPr>
  <p:slideViewPr>
    <p:cSldViewPr>
      <p:cViewPr>
        <p:scale>
          <a:sx n="60" d="100"/>
          <a:sy n="60" d="100"/>
        </p:scale>
        <p:origin x="-8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5" Type="http://schemas.openxmlformats.org/officeDocument/2006/relationships/slide" Target="slides/slide3.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366DB5-3192-457E-983B-69B8A0A7460C}" type="datetimeFigureOut">
              <a:rPr lang="nl-NL" smtClean="0"/>
              <a:pPr/>
              <a:t>20-10-2014</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4DFC80-24E3-4EA0-BE6B-99B1CD33FAC7}" type="slidenum">
              <a:rPr lang="nl-NL" smtClean="0"/>
              <a:pPr/>
              <a:t>‹nr.›</a:t>
            </a:fld>
            <a:endParaRPr lang="nl-NL"/>
          </a:p>
        </p:txBody>
      </p:sp>
    </p:spTree>
    <p:extLst>
      <p:ext uri="{BB962C8B-B14F-4D97-AF65-F5344CB8AC3E}">
        <p14:creationId xmlns:p14="http://schemas.microsoft.com/office/powerpoint/2010/main" val="1370660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DE5DD9B7-0A8D-4993-9D3A-208E40A652EC}" type="slidenum">
              <a:rPr lang="nl-NL" smtClean="0">
                <a:solidFill>
                  <a:prstClr val="black"/>
                </a:solidFill>
              </a:rPr>
              <a:pPr/>
              <a:t>1</a:t>
            </a:fld>
            <a:endParaRPr lang="nl-NL">
              <a:solidFill>
                <a:prstClr val="black"/>
              </a:solidFill>
            </a:endParaRPr>
          </a:p>
        </p:txBody>
      </p:sp>
    </p:spTree>
    <p:extLst>
      <p:ext uri="{BB962C8B-B14F-4D97-AF65-F5344CB8AC3E}">
        <p14:creationId xmlns:p14="http://schemas.microsoft.com/office/powerpoint/2010/main" val="2495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DE5DD9B7-0A8D-4993-9D3A-208E40A652EC}" type="slidenum">
              <a:rPr lang="nl-NL" smtClean="0"/>
              <a:t>3</a:t>
            </a:fld>
            <a:endParaRPr lang="nl-NL"/>
          </a:p>
        </p:txBody>
      </p:sp>
    </p:spTree>
    <p:extLst>
      <p:ext uri="{BB962C8B-B14F-4D97-AF65-F5344CB8AC3E}">
        <p14:creationId xmlns:p14="http://schemas.microsoft.com/office/powerpoint/2010/main" val="1902416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DE5DD9B7-0A8D-4993-9D3A-208E40A652EC}" type="slidenum">
              <a:rPr lang="nl-NL" smtClean="0"/>
              <a:t>4</a:t>
            </a:fld>
            <a:endParaRPr lang="nl-NL"/>
          </a:p>
        </p:txBody>
      </p:sp>
    </p:spTree>
    <p:extLst>
      <p:ext uri="{BB962C8B-B14F-4D97-AF65-F5344CB8AC3E}">
        <p14:creationId xmlns:p14="http://schemas.microsoft.com/office/powerpoint/2010/main" val="1902416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Er wordt</a:t>
            </a:r>
            <a:r>
              <a:rPr lang="nl-NL" baseline="0" dirty="0" smtClean="0"/>
              <a:t> bij CERN slechts beperkt gewerkt met </a:t>
            </a:r>
            <a:r>
              <a:rPr lang="nl-NL" baseline="0" dirty="0" err="1" smtClean="0"/>
              <a:t>roadmaps</a:t>
            </a:r>
            <a:r>
              <a:rPr lang="nl-NL" baseline="0" dirty="0" smtClean="0"/>
              <a:t>. De fysische traditie is (nadat er al veel is gedaan om goedkeuring te krijgen):</a:t>
            </a: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err="1" smtClean="0"/>
              <a:t>Conceptual</a:t>
            </a:r>
            <a:r>
              <a:rPr lang="nl-NL" baseline="0" dirty="0" smtClean="0"/>
              <a:t> design</a:t>
            </a: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Technical design</a:t>
            </a: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err="1" smtClean="0"/>
              <a:t>Detailed</a:t>
            </a:r>
            <a:r>
              <a:rPr lang="nl-NL" baseline="0" dirty="0" smtClean="0"/>
              <a:t> design</a:t>
            </a: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err="1" smtClean="0"/>
              <a:t>Purchase</a:t>
            </a:r>
            <a:r>
              <a:rPr lang="nl-NL" baseline="0" dirty="0" smtClean="0"/>
              <a:t> review</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Allemaal in </a:t>
            </a:r>
            <a:r>
              <a:rPr lang="nl-NL" baseline="0" dirty="0" err="1" smtClean="0"/>
              <a:t>splendid</a:t>
            </a:r>
            <a:r>
              <a:rPr lang="nl-NL" baseline="0" dirty="0" smtClean="0"/>
              <a:t> </a:t>
            </a:r>
            <a:r>
              <a:rPr lang="nl-NL" baseline="0" dirty="0" err="1" smtClean="0"/>
              <a:t>isolation</a:t>
            </a:r>
            <a:endParaRPr lang="nl-NL"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Virgo heeft nog wel een slag te maken</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Het belang van </a:t>
            </a:r>
            <a:r>
              <a:rPr lang="nl-NL" baseline="0" dirty="0" err="1" smtClean="0"/>
              <a:t>roadmaps</a:t>
            </a:r>
            <a:r>
              <a:rPr lang="nl-NL" baseline="0" dirty="0" smtClean="0"/>
              <a:t> wordt meer en meer ingezien om in een vroeg stadium de industrie te betrekken Dit zal dan ook zeker gaan veranderen onder de druk van ook het Nederlandse Top Sectoren Beleid</a:t>
            </a:r>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voorbeeld CLIC</a:t>
            </a:r>
            <a:endParaRPr lang="nl-NL" dirty="0"/>
          </a:p>
        </p:txBody>
      </p:sp>
      <p:sp>
        <p:nvSpPr>
          <p:cNvPr id="4" name="Slide Number Placeholder 3"/>
          <p:cNvSpPr>
            <a:spLocks noGrp="1"/>
          </p:cNvSpPr>
          <p:nvPr>
            <p:ph type="sldNum" sz="quarter" idx="10"/>
          </p:nvPr>
        </p:nvSpPr>
        <p:spPr/>
        <p:txBody>
          <a:bodyPr/>
          <a:lstStyle/>
          <a:p>
            <a:fld id="{DE5DD9B7-0A8D-4993-9D3A-208E40A652EC}" type="slidenum">
              <a:rPr lang="nl-NL" smtClean="0"/>
              <a:t>5</a:t>
            </a:fld>
            <a:endParaRPr lang="nl-NL"/>
          </a:p>
        </p:txBody>
      </p:sp>
    </p:spTree>
    <p:extLst>
      <p:ext uri="{BB962C8B-B14F-4D97-AF65-F5344CB8AC3E}">
        <p14:creationId xmlns:p14="http://schemas.microsoft.com/office/powerpoint/2010/main" val="1902416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BS-</a:t>
            </a:r>
            <a:r>
              <a:rPr lang="nl-NL" sz="1200" kern="1200" dirty="0" err="1" smtClean="0">
                <a:solidFill>
                  <a:schemeClr val="tx1"/>
                </a:solidFill>
                <a:effectLst/>
                <a:latin typeface="+mn-lt"/>
                <a:ea typeface="+mn-ea"/>
                <a:cs typeface="+mn-cs"/>
              </a:rPr>
              <a:t>roadmaps</a:t>
            </a:r>
            <a:r>
              <a:rPr lang="nl-NL" sz="1200" kern="1200" dirty="0" smtClean="0">
                <a:solidFill>
                  <a:schemeClr val="tx1"/>
                </a:solidFill>
                <a:effectLst/>
                <a:latin typeface="+mn-lt"/>
                <a:ea typeface="+mn-ea"/>
                <a:cs typeface="+mn-cs"/>
              </a:rPr>
              <a:t> en grote </a:t>
            </a:r>
            <a:r>
              <a:rPr lang="nl-NL" sz="1200" kern="1200" dirty="0" err="1" smtClean="0">
                <a:solidFill>
                  <a:schemeClr val="tx1"/>
                </a:solidFill>
                <a:effectLst/>
                <a:latin typeface="+mn-lt"/>
                <a:ea typeface="+mn-ea"/>
                <a:cs typeface="+mn-cs"/>
              </a:rPr>
              <a:t>CFT’s</a:t>
            </a:r>
            <a:r>
              <a:rPr lang="nl-NL" sz="1200" kern="1200" dirty="0" smtClean="0">
                <a:solidFill>
                  <a:schemeClr val="tx1"/>
                </a:solidFill>
                <a:effectLst/>
                <a:latin typeface="+mn-lt"/>
                <a:ea typeface="+mn-ea"/>
                <a:cs typeface="+mn-cs"/>
              </a:rPr>
              <a:t> kunnen een vragende, stuwende kracht vormen die een clustervormige samenwerking vergen soms met alleen private partijen soms gesteund door een wetenschappelijke partij. (een cluster is een dynamisch samenwerkingsverband dat zijn, tijdelijke, bestaansrecht uitsluitend ontleent aan een specifieke behoefte, dus slechts zolang die behoefte er is). Nederland is slechts zelden instaat om op dergelijke </a:t>
            </a:r>
            <a:r>
              <a:rPr lang="nl-NL" sz="1200" kern="1200" dirty="0" err="1" smtClean="0">
                <a:solidFill>
                  <a:schemeClr val="tx1"/>
                </a:solidFill>
                <a:effectLst/>
                <a:latin typeface="+mn-lt"/>
                <a:ea typeface="+mn-ea"/>
                <a:cs typeface="+mn-cs"/>
              </a:rPr>
              <a:t>CFT’s</a:t>
            </a:r>
            <a:r>
              <a:rPr lang="nl-NL" sz="1200" kern="1200" dirty="0" smtClean="0">
                <a:solidFill>
                  <a:schemeClr val="tx1"/>
                </a:solidFill>
                <a:effectLst/>
                <a:latin typeface="+mn-lt"/>
                <a:ea typeface="+mn-ea"/>
                <a:cs typeface="+mn-cs"/>
              </a:rPr>
              <a:t> in te schrijven. Als dat al zou lukken, zijn we doorgaans te duur. Onder AI zouden we concurrerend (TKI-bijdrage) kunnen aanbieden en bovendien de noodzakelijke clusters met voornamelijk </a:t>
            </a:r>
            <a:r>
              <a:rPr lang="nl-NL" sz="1200" kern="1200" dirty="0" err="1" smtClean="0">
                <a:solidFill>
                  <a:schemeClr val="tx1"/>
                </a:solidFill>
                <a:effectLst/>
                <a:latin typeface="+mn-lt"/>
                <a:ea typeface="+mn-ea"/>
                <a:cs typeface="+mn-cs"/>
              </a:rPr>
              <a:t>SME’s</a:t>
            </a:r>
            <a:r>
              <a:rPr lang="nl-NL" sz="1200" kern="1200" dirty="0" smtClean="0">
                <a:solidFill>
                  <a:schemeClr val="tx1"/>
                </a:solidFill>
                <a:effectLst/>
                <a:latin typeface="+mn-lt"/>
                <a:ea typeface="+mn-ea"/>
                <a:cs typeface="+mn-cs"/>
              </a:rPr>
              <a:t> en wetenschappelijke instituten kunnen opzetten (de beoogde drempelverlaging).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5DD9B7-0A8D-4993-9D3A-208E40A652EC}" type="slidenum">
              <a:rPr lang="nl-NL" smtClean="0"/>
              <a:t>6</a:t>
            </a:fld>
            <a:endParaRPr lang="nl-NL"/>
          </a:p>
        </p:txBody>
      </p:sp>
    </p:spTree>
    <p:extLst>
      <p:ext uri="{BB962C8B-B14F-4D97-AF65-F5344CB8AC3E}">
        <p14:creationId xmlns:p14="http://schemas.microsoft.com/office/powerpoint/2010/main" val="1902416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5DD9B7-0A8D-4993-9D3A-208E40A652EC}" type="slidenum">
              <a:rPr lang="nl-NL" smtClean="0"/>
              <a:t>7</a:t>
            </a:fld>
            <a:endParaRPr lang="nl-NL"/>
          </a:p>
        </p:txBody>
      </p:sp>
    </p:spTree>
    <p:extLst>
      <p:ext uri="{BB962C8B-B14F-4D97-AF65-F5344CB8AC3E}">
        <p14:creationId xmlns:p14="http://schemas.microsoft.com/office/powerpoint/2010/main" val="190241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nl-NL"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r>
              <a:rPr lang="nl-NL" dirty="0" smtClean="0"/>
              <a:t>10 Oktober 2012</a:t>
            </a:r>
            <a:endParaRPr lang="nl-NL" dirty="0"/>
          </a:p>
        </p:txBody>
      </p:sp>
      <p:sp>
        <p:nvSpPr>
          <p:cNvPr id="5" name="Footer Placeholder 4"/>
          <p:cNvSpPr>
            <a:spLocks noGrp="1"/>
          </p:cNvSpPr>
          <p:nvPr>
            <p:ph type="ftr" sz="quarter" idx="11"/>
          </p:nvPr>
        </p:nvSpPr>
        <p:spPr/>
        <p:txBody>
          <a:bodyPr/>
          <a:lstStyle/>
          <a:p>
            <a:r>
              <a:rPr lang="nl-NL" dirty="0" smtClean="0"/>
              <a:t>BSI</a:t>
            </a:r>
            <a:endParaRPr lang="nl-NL" dirty="0"/>
          </a:p>
        </p:txBody>
      </p:sp>
      <p:sp>
        <p:nvSpPr>
          <p:cNvPr id="6" name="Slide Number Placeholder 5"/>
          <p:cNvSpPr>
            <a:spLocks noGrp="1"/>
          </p:cNvSpPr>
          <p:nvPr>
            <p:ph type="sldNum" sz="quarter" idx="12"/>
          </p:nvPr>
        </p:nvSpPr>
        <p:spPr/>
        <p:txBody>
          <a:bodyPr/>
          <a:lstStyle/>
          <a:p>
            <a:fld id="{017A6F06-DB69-4CD8-B2D2-12FC4437583D}" type="slidenum">
              <a:rPr lang="nl-NL" smtClean="0"/>
              <a:pPr/>
              <a:t>‹nr.›</a:t>
            </a:fld>
            <a:endParaRPr lang="nl-NL"/>
          </a:p>
        </p:txBody>
      </p:sp>
    </p:spTree>
    <p:extLst>
      <p:ext uri="{BB962C8B-B14F-4D97-AF65-F5344CB8AC3E}">
        <p14:creationId xmlns:p14="http://schemas.microsoft.com/office/powerpoint/2010/main" val="1748728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ECD87066-31C1-4F87-A812-B2849E0EB7D2}" type="datetimeFigureOut">
              <a:rPr lang="nl-NL" smtClean="0"/>
              <a:pPr/>
              <a:t>20-10-2014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17A6F06-DB69-4CD8-B2D2-12FC4437583D}" type="slidenum">
              <a:rPr lang="nl-NL" smtClean="0"/>
              <a:pPr/>
              <a:t>‹nr.›</a:t>
            </a:fld>
            <a:endParaRPr lang="nl-NL"/>
          </a:p>
        </p:txBody>
      </p:sp>
    </p:spTree>
    <p:extLst>
      <p:ext uri="{BB962C8B-B14F-4D97-AF65-F5344CB8AC3E}">
        <p14:creationId xmlns:p14="http://schemas.microsoft.com/office/powerpoint/2010/main" val="952462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ECD87066-31C1-4F87-A812-B2849E0EB7D2}" type="datetimeFigureOut">
              <a:rPr lang="nl-NL" smtClean="0"/>
              <a:pPr/>
              <a:t>20-10-2014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17A6F06-DB69-4CD8-B2D2-12FC4437583D}" type="slidenum">
              <a:rPr lang="nl-NL" smtClean="0"/>
              <a:pPr/>
              <a:t>‹nr.›</a:t>
            </a:fld>
            <a:endParaRPr lang="nl-NL"/>
          </a:p>
        </p:txBody>
      </p:sp>
    </p:spTree>
    <p:extLst>
      <p:ext uri="{BB962C8B-B14F-4D97-AF65-F5344CB8AC3E}">
        <p14:creationId xmlns:p14="http://schemas.microsoft.com/office/powerpoint/2010/main" val="430320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r>
              <a:rPr lang="nl-NL" dirty="0" smtClean="0">
                <a:solidFill>
                  <a:prstClr val="black">
                    <a:tint val="75000"/>
                  </a:prstClr>
                </a:solidFill>
              </a:rPr>
              <a:t>10 Oktober 2012</a:t>
            </a:r>
            <a:endParaRPr lang="nl-NL" dirty="0">
              <a:solidFill>
                <a:prstClr val="black">
                  <a:tint val="75000"/>
                </a:prstClr>
              </a:solidFill>
            </a:endParaRPr>
          </a:p>
        </p:txBody>
      </p:sp>
      <p:sp>
        <p:nvSpPr>
          <p:cNvPr id="5" name="Footer Placeholder 4"/>
          <p:cNvSpPr>
            <a:spLocks noGrp="1"/>
          </p:cNvSpPr>
          <p:nvPr>
            <p:ph type="ftr" sz="quarter" idx="11"/>
          </p:nvPr>
        </p:nvSpPr>
        <p:spPr/>
        <p:txBody>
          <a:bodyPr/>
          <a:lstStyle/>
          <a:p>
            <a:r>
              <a:rPr lang="nl-NL" dirty="0" smtClean="0">
                <a:solidFill>
                  <a:prstClr val="black">
                    <a:tint val="75000"/>
                  </a:prstClr>
                </a:solidFill>
              </a:rPr>
              <a:t>Big </a:t>
            </a:r>
            <a:r>
              <a:rPr lang="nl-NL" dirty="0" err="1" smtClean="0">
                <a:solidFill>
                  <a:prstClr val="black">
                    <a:tint val="75000"/>
                  </a:prstClr>
                </a:solidFill>
              </a:rPr>
              <a:t>Science</a:t>
            </a:r>
            <a:r>
              <a:rPr lang="nl-NL" dirty="0" smtClean="0">
                <a:solidFill>
                  <a:prstClr val="black">
                    <a:tint val="75000"/>
                  </a:prstClr>
                </a:solidFill>
              </a:rPr>
              <a:t> Industriemiddag</a:t>
            </a:r>
            <a:endParaRPr lang="nl-NL"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9B97F1-8871-436C-81D6-5AEBEF076316}"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810257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B45F463B-8CF1-4495-8EC0-3D21D52A3A31}" type="datetimeFigureOut">
              <a:rPr lang="nl-NL" smtClean="0">
                <a:solidFill>
                  <a:prstClr val="black">
                    <a:tint val="75000"/>
                  </a:prstClr>
                </a:solidFill>
              </a:rPr>
              <a:pPr/>
              <a:t>20-10-2014</a:t>
            </a:fld>
            <a:endParaRPr lang="nl-NL">
              <a:solidFill>
                <a:prstClr val="black">
                  <a:tint val="75000"/>
                </a:prstClr>
              </a:solidFill>
            </a:endParaRPr>
          </a:p>
        </p:txBody>
      </p:sp>
      <p:sp>
        <p:nvSpPr>
          <p:cNvPr id="4" name="Footer Placeholder 3"/>
          <p:cNvSpPr>
            <a:spLocks noGrp="1"/>
          </p:cNvSpPr>
          <p:nvPr>
            <p:ph type="ftr" sz="quarter" idx="11"/>
          </p:nvPr>
        </p:nvSpPr>
        <p:spPr/>
        <p:txBody>
          <a:bodyPr/>
          <a:lstStyle/>
          <a:p>
            <a:endParaRPr lang="nl-NL">
              <a:solidFill>
                <a:prstClr val="black">
                  <a:tint val="75000"/>
                </a:prstClr>
              </a:solidFill>
            </a:endParaRPr>
          </a:p>
        </p:txBody>
      </p:sp>
      <p:sp>
        <p:nvSpPr>
          <p:cNvPr id="5" name="Slide Number Placeholder 4"/>
          <p:cNvSpPr>
            <a:spLocks noGrp="1"/>
          </p:cNvSpPr>
          <p:nvPr>
            <p:ph type="sldNum" sz="quarter" idx="12"/>
          </p:nvPr>
        </p:nvSpPr>
        <p:spPr/>
        <p:txBody>
          <a:bodyPr/>
          <a:lstStyle/>
          <a:p>
            <a:fld id="{269B97F1-8871-436C-81D6-5AEBEF076316}"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856382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nl-NL"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376" y="116632"/>
            <a:ext cx="10366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userDrawn="1"/>
        </p:nvSpPr>
        <p:spPr>
          <a:xfrm>
            <a:off x="3491880" y="6396335"/>
            <a:ext cx="1423851" cy="369332"/>
          </a:xfrm>
          <a:prstGeom prst="rect">
            <a:avLst/>
          </a:prstGeom>
          <a:noFill/>
        </p:spPr>
        <p:txBody>
          <a:bodyPr wrap="none" rtlCol="0">
            <a:spAutoFit/>
          </a:bodyPr>
          <a:lstStyle/>
          <a:p>
            <a:pPr>
              <a:defRPr/>
            </a:pPr>
            <a:r>
              <a:rPr lang="nl-NL" dirty="0" smtClean="0">
                <a:solidFill>
                  <a:prstClr val="black"/>
                </a:solidFill>
              </a:rPr>
              <a:t>Rob Klöpping</a:t>
            </a:r>
          </a:p>
        </p:txBody>
      </p:sp>
      <p:sp>
        <p:nvSpPr>
          <p:cNvPr id="10" name="TextBox 9"/>
          <p:cNvSpPr txBox="1"/>
          <p:nvPr userDrawn="1"/>
        </p:nvSpPr>
        <p:spPr>
          <a:xfrm>
            <a:off x="467544" y="6396335"/>
            <a:ext cx="2072812" cy="369332"/>
          </a:xfrm>
          <a:prstGeom prst="rect">
            <a:avLst/>
          </a:prstGeom>
          <a:noFill/>
        </p:spPr>
        <p:txBody>
          <a:bodyPr wrap="none" rtlCol="0">
            <a:spAutoFit/>
          </a:bodyPr>
          <a:lstStyle/>
          <a:p>
            <a:pPr>
              <a:defRPr/>
            </a:pPr>
            <a:r>
              <a:rPr lang="nl-NL" dirty="0" smtClean="0">
                <a:solidFill>
                  <a:prstClr val="black"/>
                </a:solidFill>
              </a:rPr>
              <a:t>BSI 15 oktober 2014</a:t>
            </a:r>
          </a:p>
        </p:txBody>
      </p:sp>
      <p:sp>
        <p:nvSpPr>
          <p:cNvPr id="11" name="TextBox 10"/>
          <p:cNvSpPr txBox="1"/>
          <p:nvPr userDrawn="1"/>
        </p:nvSpPr>
        <p:spPr>
          <a:xfrm>
            <a:off x="7244450" y="6402030"/>
            <a:ext cx="457176" cy="369332"/>
          </a:xfrm>
          <a:prstGeom prst="rect">
            <a:avLst/>
          </a:prstGeom>
          <a:noFill/>
        </p:spPr>
        <p:txBody>
          <a:bodyPr wrap="none" rtlCol="0">
            <a:spAutoFit/>
          </a:bodyPr>
          <a:lstStyle/>
          <a:p>
            <a:pPr>
              <a:defRPr/>
            </a:pPr>
            <a:fld id="{54443645-95FF-4D96-BC66-838E194181A9}" type="slidenum">
              <a:rPr lang="nl-NL" smtClean="0">
                <a:solidFill>
                  <a:prstClr val="black"/>
                </a:solidFill>
              </a:rPr>
              <a:pPr>
                <a:defRPr/>
              </a:pPr>
              <a:t>‹nr.›</a:t>
            </a:fld>
            <a:endParaRPr lang="nl-NL" dirty="0" smtClean="0">
              <a:solidFill>
                <a:prstClr val="black"/>
              </a:solidFill>
            </a:endParaRPr>
          </a:p>
        </p:txBody>
      </p:sp>
    </p:spTree>
    <p:extLst>
      <p:ext uri="{BB962C8B-B14F-4D97-AF65-F5344CB8AC3E}">
        <p14:creationId xmlns:p14="http://schemas.microsoft.com/office/powerpoint/2010/main" val="2867776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5F463B-8CF1-4495-8EC0-3D21D52A3A31}" type="datetimeFigureOut">
              <a:rPr lang="nl-NL" smtClean="0">
                <a:solidFill>
                  <a:prstClr val="black">
                    <a:tint val="75000"/>
                  </a:prstClr>
                </a:solidFill>
              </a:rPr>
              <a:pPr/>
              <a:t>20-10-2014</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p>
            <a:endParaRPr lang="nl-NL">
              <a:solidFill>
                <a:prstClr val="black">
                  <a:tint val="75000"/>
                </a:prstClr>
              </a:solidFill>
            </a:endParaRPr>
          </a:p>
        </p:txBody>
      </p:sp>
      <p:sp>
        <p:nvSpPr>
          <p:cNvPr id="6" name="Slide Number Placeholder 5"/>
          <p:cNvSpPr>
            <a:spLocks noGrp="1"/>
          </p:cNvSpPr>
          <p:nvPr>
            <p:ph type="sldNum" sz="quarter" idx="12"/>
          </p:nvPr>
        </p:nvSpPr>
        <p:spPr/>
        <p:txBody>
          <a:bodyPr/>
          <a:lstStyle/>
          <a:p>
            <a:fld id="{269B97F1-8871-436C-81D6-5AEBEF076316}"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531644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B45F463B-8CF1-4495-8EC0-3D21D52A3A31}" type="datetimeFigureOut">
              <a:rPr lang="nl-NL" smtClean="0">
                <a:solidFill>
                  <a:prstClr val="black">
                    <a:tint val="75000"/>
                  </a:prstClr>
                </a:solidFill>
              </a:rPr>
              <a:pPr/>
              <a:t>20-10-2014</a:t>
            </a:fld>
            <a:endParaRPr lang="nl-NL">
              <a:solidFill>
                <a:prstClr val="black">
                  <a:tint val="75000"/>
                </a:prstClr>
              </a:solidFill>
            </a:endParaRPr>
          </a:p>
        </p:txBody>
      </p:sp>
      <p:sp>
        <p:nvSpPr>
          <p:cNvPr id="6" name="Footer Placeholder 5"/>
          <p:cNvSpPr>
            <a:spLocks noGrp="1"/>
          </p:cNvSpPr>
          <p:nvPr>
            <p:ph type="ftr" sz="quarter" idx="11"/>
          </p:nvPr>
        </p:nvSpPr>
        <p:spPr/>
        <p:txBody>
          <a:bodyPr/>
          <a:lstStyle/>
          <a:p>
            <a:endParaRPr lang="nl-NL">
              <a:solidFill>
                <a:prstClr val="black">
                  <a:tint val="75000"/>
                </a:prstClr>
              </a:solidFill>
            </a:endParaRPr>
          </a:p>
        </p:txBody>
      </p:sp>
      <p:sp>
        <p:nvSpPr>
          <p:cNvPr id="7" name="Slide Number Placeholder 6"/>
          <p:cNvSpPr>
            <a:spLocks noGrp="1"/>
          </p:cNvSpPr>
          <p:nvPr>
            <p:ph type="sldNum" sz="quarter" idx="12"/>
          </p:nvPr>
        </p:nvSpPr>
        <p:spPr/>
        <p:txBody>
          <a:bodyPr/>
          <a:lstStyle/>
          <a:p>
            <a:fld id="{269B97F1-8871-436C-81D6-5AEBEF076316}"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783933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B45F463B-8CF1-4495-8EC0-3D21D52A3A31}" type="datetimeFigureOut">
              <a:rPr lang="nl-NL" smtClean="0">
                <a:solidFill>
                  <a:prstClr val="black">
                    <a:tint val="75000"/>
                  </a:prstClr>
                </a:solidFill>
              </a:rPr>
              <a:pPr/>
              <a:t>20-10-2014</a:t>
            </a:fld>
            <a:endParaRPr lang="nl-NL">
              <a:solidFill>
                <a:prstClr val="black">
                  <a:tint val="75000"/>
                </a:prstClr>
              </a:solidFill>
            </a:endParaRPr>
          </a:p>
        </p:txBody>
      </p:sp>
      <p:sp>
        <p:nvSpPr>
          <p:cNvPr id="8" name="Footer Placeholder 7"/>
          <p:cNvSpPr>
            <a:spLocks noGrp="1"/>
          </p:cNvSpPr>
          <p:nvPr>
            <p:ph type="ftr" sz="quarter" idx="11"/>
          </p:nvPr>
        </p:nvSpPr>
        <p:spPr/>
        <p:txBody>
          <a:bodyPr/>
          <a:lstStyle/>
          <a:p>
            <a:endParaRPr lang="nl-NL">
              <a:solidFill>
                <a:prstClr val="black">
                  <a:tint val="75000"/>
                </a:prstClr>
              </a:solidFill>
            </a:endParaRPr>
          </a:p>
        </p:txBody>
      </p:sp>
      <p:sp>
        <p:nvSpPr>
          <p:cNvPr id="9" name="Slide Number Placeholder 8"/>
          <p:cNvSpPr>
            <a:spLocks noGrp="1"/>
          </p:cNvSpPr>
          <p:nvPr>
            <p:ph type="sldNum" sz="quarter" idx="12"/>
          </p:nvPr>
        </p:nvSpPr>
        <p:spPr/>
        <p:txBody>
          <a:bodyPr/>
          <a:lstStyle/>
          <a:p>
            <a:fld id="{269B97F1-8871-436C-81D6-5AEBEF076316}"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484600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B45F463B-8CF1-4495-8EC0-3D21D52A3A31}" type="datetimeFigureOut">
              <a:rPr lang="nl-NL" smtClean="0">
                <a:solidFill>
                  <a:prstClr val="black">
                    <a:tint val="75000"/>
                  </a:prstClr>
                </a:solidFill>
              </a:rPr>
              <a:pPr/>
              <a:t>20-10-2014</a:t>
            </a:fld>
            <a:endParaRPr lang="nl-NL">
              <a:solidFill>
                <a:prstClr val="black">
                  <a:tint val="75000"/>
                </a:prstClr>
              </a:solidFill>
            </a:endParaRPr>
          </a:p>
        </p:txBody>
      </p:sp>
      <p:sp>
        <p:nvSpPr>
          <p:cNvPr id="4" name="Footer Placeholder 3"/>
          <p:cNvSpPr>
            <a:spLocks noGrp="1"/>
          </p:cNvSpPr>
          <p:nvPr>
            <p:ph type="ftr" sz="quarter" idx="11"/>
          </p:nvPr>
        </p:nvSpPr>
        <p:spPr/>
        <p:txBody>
          <a:bodyPr/>
          <a:lstStyle/>
          <a:p>
            <a:endParaRPr lang="nl-NL">
              <a:solidFill>
                <a:prstClr val="black">
                  <a:tint val="75000"/>
                </a:prstClr>
              </a:solidFill>
            </a:endParaRPr>
          </a:p>
        </p:txBody>
      </p:sp>
      <p:sp>
        <p:nvSpPr>
          <p:cNvPr id="5" name="Slide Number Placeholder 4"/>
          <p:cNvSpPr>
            <a:spLocks noGrp="1"/>
          </p:cNvSpPr>
          <p:nvPr>
            <p:ph type="sldNum" sz="quarter" idx="12"/>
          </p:nvPr>
        </p:nvSpPr>
        <p:spPr/>
        <p:txBody>
          <a:bodyPr/>
          <a:lstStyle/>
          <a:p>
            <a:fld id="{269B97F1-8871-436C-81D6-5AEBEF076316}"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510055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F463B-8CF1-4495-8EC0-3D21D52A3A31}" type="datetimeFigureOut">
              <a:rPr lang="nl-NL" smtClean="0">
                <a:solidFill>
                  <a:prstClr val="black">
                    <a:tint val="75000"/>
                  </a:prstClr>
                </a:solidFill>
              </a:rPr>
              <a:pPr/>
              <a:t>20-10-2014</a:t>
            </a:fld>
            <a:endParaRPr lang="nl-NL">
              <a:solidFill>
                <a:prstClr val="black">
                  <a:tint val="75000"/>
                </a:prstClr>
              </a:solidFill>
            </a:endParaRPr>
          </a:p>
        </p:txBody>
      </p:sp>
      <p:sp>
        <p:nvSpPr>
          <p:cNvPr id="3" name="Footer Placeholder 2"/>
          <p:cNvSpPr>
            <a:spLocks noGrp="1"/>
          </p:cNvSpPr>
          <p:nvPr>
            <p:ph type="ftr" sz="quarter" idx="11"/>
          </p:nvPr>
        </p:nvSpPr>
        <p:spPr/>
        <p:txBody>
          <a:bodyPr/>
          <a:lstStyle/>
          <a:p>
            <a:endParaRPr lang="nl-NL">
              <a:solidFill>
                <a:prstClr val="black">
                  <a:tint val="75000"/>
                </a:prstClr>
              </a:solidFill>
            </a:endParaRPr>
          </a:p>
        </p:txBody>
      </p:sp>
      <p:sp>
        <p:nvSpPr>
          <p:cNvPr id="4" name="Slide Number Placeholder 3"/>
          <p:cNvSpPr>
            <a:spLocks noGrp="1"/>
          </p:cNvSpPr>
          <p:nvPr>
            <p:ph type="sldNum" sz="quarter" idx="12"/>
          </p:nvPr>
        </p:nvSpPr>
        <p:spPr/>
        <p:txBody>
          <a:bodyPr/>
          <a:lstStyle/>
          <a:p>
            <a:fld id="{269B97F1-8871-436C-81D6-5AEBEF076316}"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927153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nl-NL"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pic>
        <p:nvPicPr>
          <p:cNvPr id="307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31087" y="0"/>
            <a:ext cx="1712913"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6516216" y="6326709"/>
            <a:ext cx="2232248" cy="369332"/>
          </a:xfrm>
          <a:prstGeom prst="rect">
            <a:avLst/>
          </a:prstGeom>
          <a:noFill/>
        </p:spPr>
        <p:txBody>
          <a:bodyPr wrap="square" rtlCol="0">
            <a:spAutoFit/>
          </a:bodyPr>
          <a:lstStyle/>
          <a:p>
            <a:r>
              <a:rPr lang="nl-NL" dirty="0" smtClean="0"/>
              <a:t>Rob </a:t>
            </a:r>
            <a:r>
              <a:rPr lang="nl-NL" dirty="0" err="1" smtClean="0"/>
              <a:t>Klöpping</a:t>
            </a:r>
            <a:r>
              <a:rPr lang="nl-NL" dirty="0" smtClean="0"/>
              <a:t>  </a:t>
            </a:r>
            <a:fld id="{2E116210-0950-4262-917A-09AE65FCED6A}" type="slidenum">
              <a:rPr lang="nl-NL" baseline="0" smtClean="0"/>
              <a:pPr/>
              <a:t>‹nr.›</a:t>
            </a:fld>
            <a:r>
              <a:rPr lang="nl-NL" baseline="0" dirty="0" smtClean="0"/>
              <a:t>/18</a:t>
            </a:r>
            <a:endParaRPr lang="nl-NL" dirty="0"/>
          </a:p>
        </p:txBody>
      </p:sp>
      <p:sp>
        <p:nvSpPr>
          <p:cNvPr id="9" name="TextBox 8"/>
          <p:cNvSpPr txBox="1"/>
          <p:nvPr userDrawn="1"/>
        </p:nvSpPr>
        <p:spPr>
          <a:xfrm>
            <a:off x="3419872" y="6326709"/>
            <a:ext cx="2376264" cy="369332"/>
          </a:xfrm>
          <a:prstGeom prst="rect">
            <a:avLst/>
          </a:prstGeom>
          <a:noFill/>
        </p:spPr>
        <p:txBody>
          <a:bodyPr wrap="square" rtlCol="0">
            <a:spAutoFit/>
          </a:bodyPr>
          <a:lstStyle/>
          <a:p>
            <a:r>
              <a:rPr lang="nl-NL" dirty="0" smtClean="0"/>
              <a:t>www. bigscience.nl</a:t>
            </a:r>
            <a:endParaRPr lang="nl-NL" dirty="0"/>
          </a:p>
        </p:txBody>
      </p:sp>
      <p:sp>
        <p:nvSpPr>
          <p:cNvPr id="10" name="TextBox 9"/>
          <p:cNvSpPr txBox="1"/>
          <p:nvPr userDrawn="1"/>
        </p:nvSpPr>
        <p:spPr>
          <a:xfrm>
            <a:off x="467544" y="6330439"/>
            <a:ext cx="2160240" cy="369332"/>
          </a:xfrm>
          <a:prstGeom prst="rect">
            <a:avLst/>
          </a:prstGeom>
          <a:noFill/>
        </p:spPr>
        <p:txBody>
          <a:bodyPr wrap="square" rtlCol="0">
            <a:spAutoFit/>
          </a:bodyPr>
          <a:lstStyle/>
          <a:p>
            <a:r>
              <a:rPr lang="nl-NL" dirty="0" smtClean="0"/>
              <a:t>BSI 15 oktober 2014</a:t>
            </a:r>
            <a:endParaRPr lang="nl-NL" dirty="0"/>
          </a:p>
        </p:txBody>
      </p:sp>
      <p:pic>
        <p:nvPicPr>
          <p:cNvPr id="307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5" y="116632"/>
            <a:ext cx="792088" cy="40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4990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F463B-8CF1-4495-8EC0-3D21D52A3A31}" type="datetimeFigureOut">
              <a:rPr lang="nl-NL" smtClean="0">
                <a:solidFill>
                  <a:prstClr val="black">
                    <a:tint val="75000"/>
                  </a:prstClr>
                </a:solidFill>
              </a:rPr>
              <a:pPr/>
              <a:t>20-10-2014</a:t>
            </a:fld>
            <a:endParaRPr lang="nl-NL">
              <a:solidFill>
                <a:prstClr val="black">
                  <a:tint val="75000"/>
                </a:prstClr>
              </a:solidFill>
            </a:endParaRPr>
          </a:p>
        </p:txBody>
      </p:sp>
      <p:sp>
        <p:nvSpPr>
          <p:cNvPr id="6" name="Footer Placeholder 5"/>
          <p:cNvSpPr>
            <a:spLocks noGrp="1"/>
          </p:cNvSpPr>
          <p:nvPr>
            <p:ph type="ftr" sz="quarter" idx="11"/>
          </p:nvPr>
        </p:nvSpPr>
        <p:spPr/>
        <p:txBody>
          <a:bodyPr/>
          <a:lstStyle/>
          <a:p>
            <a:endParaRPr lang="nl-NL">
              <a:solidFill>
                <a:prstClr val="black">
                  <a:tint val="75000"/>
                </a:prstClr>
              </a:solidFill>
            </a:endParaRPr>
          </a:p>
        </p:txBody>
      </p:sp>
      <p:sp>
        <p:nvSpPr>
          <p:cNvPr id="7" name="Slide Number Placeholder 6"/>
          <p:cNvSpPr>
            <a:spLocks noGrp="1"/>
          </p:cNvSpPr>
          <p:nvPr>
            <p:ph type="sldNum" sz="quarter" idx="12"/>
          </p:nvPr>
        </p:nvSpPr>
        <p:spPr/>
        <p:txBody>
          <a:bodyPr/>
          <a:lstStyle/>
          <a:p>
            <a:fld id="{269B97F1-8871-436C-81D6-5AEBEF076316}"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272495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F463B-8CF1-4495-8EC0-3D21D52A3A31}" type="datetimeFigureOut">
              <a:rPr lang="nl-NL" smtClean="0">
                <a:solidFill>
                  <a:prstClr val="black">
                    <a:tint val="75000"/>
                  </a:prstClr>
                </a:solidFill>
              </a:rPr>
              <a:pPr/>
              <a:t>20-10-2014</a:t>
            </a:fld>
            <a:endParaRPr lang="nl-NL">
              <a:solidFill>
                <a:prstClr val="black">
                  <a:tint val="75000"/>
                </a:prstClr>
              </a:solidFill>
            </a:endParaRPr>
          </a:p>
        </p:txBody>
      </p:sp>
      <p:sp>
        <p:nvSpPr>
          <p:cNvPr id="6" name="Footer Placeholder 5"/>
          <p:cNvSpPr>
            <a:spLocks noGrp="1"/>
          </p:cNvSpPr>
          <p:nvPr>
            <p:ph type="ftr" sz="quarter" idx="11"/>
          </p:nvPr>
        </p:nvSpPr>
        <p:spPr/>
        <p:txBody>
          <a:bodyPr/>
          <a:lstStyle/>
          <a:p>
            <a:endParaRPr lang="nl-NL">
              <a:solidFill>
                <a:prstClr val="black">
                  <a:tint val="75000"/>
                </a:prstClr>
              </a:solidFill>
            </a:endParaRPr>
          </a:p>
        </p:txBody>
      </p:sp>
      <p:sp>
        <p:nvSpPr>
          <p:cNvPr id="7" name="Slide Number Placeholder 6"/>
          <p:cNvSpPr>
            <a:spLocks noGrp="1"/>
          </p:cNvSpPr>
          <p:nvPr>
            <p:ph type="sldNum" sz="quarter" idx="12"/>
          </p:nvPr>
        </p:nvSpPr>
        <p:spPr/>
        <p:txBody>
          <a:bodyPr/>
          <a:lstStyle/>
          <a:p>
            <a:fld id="{269B97F1-8871-436C-81D6-5AEBEF076316}"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73776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B45F463B-8CF1-4495-8EC0-3D21D52A3A31}" type="datetimeFigureOut">
              <a:rPr lang="nl-NL" smtClean="0">
                <a:solidFill>
                  <a:prstClr val="black">
                    <a:tint val="75000"/>
                  </a:prstClr>
                </a:solidFill>
              </a:rPr>
              <a:pPr/>
              <a:t>20-10-2014</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p>
            <a:endParaRPr lang="nl-NL">
              <a:solidFill>
                <a:prstClr val="black">
                  <a:tint val="75000"/>
                </a:prstClr>
              </a:solidFill>
            </a:endParaRPr>
          </a:p>
        </p:txBody>
      </p:sp>
      <p:sp>
        <p:nvSpPr>
          <p:cNvPr id="6" name="Slide Number Placeholder 5"/>
          <p:cNvSpPr>
            <a:spLocks noGrp="1"/>
          </p:cNvSpPr>
          <p:nvPr>
            <p:ph type="sldNum" sz="quarter" idx="12"/>
          </p:nvPr>
        </p:nvSpPr>
        <p:spPr/>
        <p:txBody>
          <a:bodyPr/>
          <a:lstStyle/>
          <a:p>
            <a:fld id="{269B97F1-8871-436C-81D6-5AEBEF076316}"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4643278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B45F463B-8CF1-4495-8EC0-3D21D52A3A31}" type="datetimeFigureOut">
              <a:rPr lang="nl-NL" smtClean="0">
                <a:solidFill>
                  <a:prstClr val="black">
                    <a:tint val="75000"/>
                  </a:prstClr>
                </a:solidFill>
              </a:rPr>
              <a:pPr/>
              <a:t>20-10-2014</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p>
            <a:endParaRPr lang="nl-NL">
              <a:solidFill>
                <a:prstClr val="black">
                  <a:tint val="75000"/>
                </a:prstClr>
              </a:solidFill>
            </a:endParaRPr>
          </a:p>
        </p:txBody>
      </p:sp>
      <p:sp>
        <p:nvSpPr>
          <p:cNvPr id="6" name="Slide Number Placeholder 5"/>
          <p:cNvSpPr>
            <a:spLocks noGrp="1"/>
          </p:cNvSpPr>
          <p:nvPr>
            <p:ph type="sldNum" sz="quarter" idx="12"/>
          </p:nvPr>
        </p:nvSpPr>
        <p:spPr/>
        <p:txBody>
          <a:bodyPr/>
          <a:lstStyle/>
          <a:p>
            <a:fld id="{269B97F1-8871-436C-81D6-5AEBEF076316}"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98114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D87066-31C1-4F87-A812-B2849E0EB7D2}" type="datetimeFigureOut">
              <a:rPr lang="nl-NL" smtClean="0"/>
              <a:pPr/>
              <a:t>20-10-2014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17A6F06-DB69-4CD8-B2D2-12FC4437583D}" type="slidenum">
              <a:rPr lang="nl-NL" smtClean="0"/>
              <a:pPr/>
              <a:t>‹nr.›</a:t>
            </a:fld>
            <a:endParaRPr lang="nl-NL"/>
          </a:p>
        </p:txBody>
      </p:sp>
    </p:spTree>
    <p:extLst>
      <p:ext uri="{BB962C8B-B14F-4D97-AF65-F5344CB8AC3E}">
        <p14:creationId xmlns:p14="http://schemas.microsoft.com/office/powerpoint/2010/main" val="2990978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ECD87066-31C1-4F87-A812-B2849E0EB7D2}" type="datetimeFigureOut">
              <a:rPr lang="nl-NL" smtClean="0"/>
              <a:pPr/>
              <a:t>20-10-2014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17A6F06-DB69-4CD8-B2D2-12FC4437583D}" type="slidenum">
              <a:rPr lang="nl-NL" smtClean="0"/>
              <a:pPr/>
              <a:t>‹nr.›</a:t>
            </a:fld>
            <a:endParaRPr lang="nl-NL"/>
          </a:p>
        </p:txBody>
      </p:sp>
    </p:spTree>
    <p:extLst>
      <p:ext uri="{BB962C8B-B14F-4D97-AF65-F5344CB8AC3E}">
        <p14:creationId xmlns:p14="http://schemas.microsoft.com/office/powerpoint/2010/main" val="493228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ECD87066-31C1-4F87-A812-B2849E0EB7D2}" type="datetimeFigureOut">
              <a:rPr lang="nl-NL" smtClean="0"/>
              <a:pPr/>
              <a:t>20-10-2014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17A6F06-DB69-4CD8-B2D2-12FC4437583D}" type="slidenum">
              <a:rPr lang="nl-NL" smtClean="0"/>
              <a:pPr/>
              <a:t>‹nr.›</a:t>
            </a:fld>
            <a:endParaRPr lang="nl-NL"/>
          </a:p>
        </p:txBody>
      </p:sp>
    </p:spTree>
    <p:extLst>
      <p:ext uri="{BB962C8B-B14F-4D97-AF65-F5344CB8AC3E}">
        <p14:creationId xmlns:p14="http://schemas.microsoft.com/office/powerpoint/2010/main" val="2738386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ECD87066-31C1-4F87-A812-B2849E0EB7D2}" type="datetimeFigureOut">
              <a:rPr lang="nl-NL" smtClean="0"/>
              <a:pPr/>
              <a:t>20-10-2014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17A6F06-DB69-4CD8-B2D2-12FC4437583D}" type="slidenum">
              <a:rPr lang="nl-NL" smtClean="0"/>
              <a:pPr/>
              <a:t>‹nr.›</a:t>
            </a:fld>
            <a:endParaRPr lang="nl-NL"/>
          </a:p>
        </p:txBody>
      </p:sp>
    </p:spTree>
    <p:extLst>
      <p:ext uri="{BB962C8B-B14F-4D97-AF65-F5344CB8AC3E}">
        <p14:creationId xmlns:p14="http://schemas.microsoft.com/office/powerpoint/2010/main" val="728127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87066-31C1-4F87-A812-B2849E0EB7D2}" type="datetimeFigureOut">
              <a:rPr lang="nl-NL" smtClean="0"/>
              <a:pPr/>
              <a:t>20-10-2014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17A6F06-DB69-4CD8-B2D2-12FC4437583D}" type="slidenum">
              <a:rPr lang="nl-NL" smtClean="0"/>
              <a:pPr/>
              <a:t>‹nr.›</a:t>
            </a:fld>
            <a:endParaRPr lang="nl-NL"/>
          </a:p>
        </p:txBody>
      </p:sp>
    </p:spTree>
    <p:extLst>
      <p:ext uri="{BB962C8B-B14F-4D97-AF65-F5344CB8AC3E}">
        <p14:creationId xmlns:p14="http://schemas.microsoft.com/office/powerpoint/2010/main" val="3791879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D87066-31C1-4F87-A812-B2849E0EB7D2}" type="datetimeFigureOut">
              <a:rPr lang="nl-NL" smtClean="0"/>
              <a:pPr/>
              <a:t>20-10-2014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17A6F06-DB69-4CD8-B2D2-12FC4437583D}" type="slidenum">
              <a:rPr lang="nl-NL" smtClean="0"/>
              <a:pPr/>
              <a:t>‹nr.›</a:t>
            </a:fld>
            <a:endParaRPr lang="nl-NL"/>
          </a:p>
        </p:txBody>
      </p:sp>
    </p:spTree>
    <p:extLst>
      <p:ext uri="{BB962C8B-B14F-4D97-AF65-F5344CB8AC3E}">
        <p14:creationId xmlns:p14="http://schemas.microsoft.com/office/powerpoint/2010/main" val="1059279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D87066-31C1-4F87-A812-B2849E0EB7D2}" type="datetimeFigureOut">
              <a:rPr lang="nl-NL" smtClean="0"/>
              <a:pPr/>
              <a:t>20-10-2014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17A6F06-DB69-4CD8-B2D2-12FC4437583D}" type="slidenum">
              <a:rPr lang="nl-NL" smtClean="0"/>
              <a:pPr/>
              <a:t>‹nr.›</a:t>
            </a:fld>
            <a:endParaRPr lang="nl-NL"/>
          </a:p>
        </p:txBody>
      </p:sp>
    </p:spTree>
    <p:extLst>
      <p:ext uri="{BB962C8B-B14F-4D97-AF65-F5344CB8AC3E}">
        <p14:creationId xmlns:p14="http://schemas.microsoft.com/office/powerpoint/2010/main" val="4049178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Date Placeholder 3"/>
          <p:cNvSpPr>
            <a:spLocks noGrp="1"/>
          </p:cNvSpPr>
          <p:nvPr>
            <p:ph type="dt" sz="half" idx="2"/>
          </p:nvPr>
        </p:nvSpPr>
        <p:spPr>
          <a:xfrm rot="2450296">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NL" dirty="0" smtClean="0"/>
              <a:t>BSI op 10 oktober 2012</a:t>
            </a:r>
            <a:endParaRPr lang="nl-NL"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dirty="0" smtClean="0"/>
              <a:t>www.bigscience4business.com</a:t>
            </a:r>
            <a:endParaRPr lang="nl-NL"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nl-NL" dirty="0" smtClean="0"/>
              <a:t>Rob Klöpping          </a:t>
            </a:r>
            <a:fld id="{017A6F06-DB69-4CD8-B2D2-12FC4437583D}" type="slidenum">
              <a:rPr lang="nl-NL" smtClean="0"/>
              <a:pPr/>
              <a:t>‹nr.›</a:t>
            </a:fld>
            <a:endParaRPr lang="nl-NL" dirty="0"/>
          </a:p>
        </p:txBody>
      </p:sp>
    </p:spTree>
    <p:extLst>
      <p:ext uri="{BB962C8B-B14F-4D97-AF65-F5344CB8AC3E}">
        <p14:creationId xmlns:p14="http://schemas.microsoft.com/office/powerpoint/2010/main" val="1967771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NL" dirty="0" smtClean="0">
                <a:solidFill>
                  <a:prstClr val="black">
                    <a:tint val="75000"/>
                  </a:prstClr>
                </a:solidFill>
              </a:rPr>
              <a:t>10 oktober 2012</a:t>
            </a:r>
            <a:endParaRPr lang="nl-NL"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B97F1-8871-436C-81D6-5AEBEF076316}"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065747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90" y="3429000"/>
            <a:ext cx="9144000" cy="1470025"/>
          </a:xfrm>
        </p:spPr>
        <p:txBody>
          <a:bodyPr>
            <a:noAutofit/>
          </a:bodyPr>
          <a:lstStyle/>
          <a:p>
            <a:r>
              <a:rPr lang="nl-NL" sz="5400" b="1" dirty="0" smtClean="0">
                <a:solidFill>
                  <a:schemeClr val="bg1"/>
                </a:solidFill>
                <a:latin typeface="Arial Rounded MT Bold" pitchFamily="34" charset="0"/>
              </a:rPr>
              <a:t>CERN en ESRF</a:t>
            </a:r>
            <a:endParaRPr lang="nl-NL" sz="5400" b="1" dirty="0">
              <a:solidFill>
                <a:schemeClr val="bg1"/>
              </a:solidFill>
              <a:latin typeface="Arial Rounded MT Bold"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548680"/>
            <a:ext cx="3753996"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560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89765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127"/>
            <a:ext cx="8229600" cy="778098"/>
          </a:xfrm>
        </p:spPr>
        <p:txBody>
          <a:bodyPr/>
          <a:lstStyle/>
          <a:p>
            <a:r>
              <a:rPr lang="nl-NL" dirty="0" smtClean="0"/>
              <a:t>Technologieën</a:t>
            </a:r>
            <a:endParaRPr lang="nl-NL" dirty="0"/>
          </a:p>
        </p:txBody>
      </p:sp>
      <p:sp>
        <p:nvSpPr>
          <p:cNvPr id="3" name="Content Placeholder 2"/>
          <p:cNvSpPr>
            <a:spLocks noGrp="1"/>
          </p:cNvSpPr>
          <p:nvPr>
            <p:ph idx="1"/>
          </p:nvPr>
        </p:nvSpPr>
        <p:spPr>
          <a:xfrm>
            <a:off x="539552" y="980728"/>
            <a:ext cx="8229600" cy="5688632"/>
          </a:xfrm>
        </p:spPr>
        <p:txBody>
          <a:bodyPr>
            <a:normAutofit/>
          </a:bodyPr>
          <a:lstStyle/>
          <a:p>
            <a:pPr marL="457200" lvl="1" indent="0">
              <a:buNone/>
            </a:pPr>
            <a:r>
              <a:rPr lang="nl-NL" dirty="0" smtClean="0"/>
              <a:t>fijnmechanica (sub-micron-gebied)</a:t>
            </a:r>
            <a:endParaRPr lang="nl-NL" dirty="0"/>
          </a:p>
          <a:p>
            <a:pPr marL="457200" lvl="1" indent="0">
              <a:buNone/>
            </a:pPr>
            <a:r>
              <a:rPr lang="nl-NL" dirty="0" smtClean="0"/>
              <a:t>ultra lichte draagconstructies</a:t>
            </a:r>
          </a:p>
          <a:p>
            <a:pPr marL="457200" lvl="1" indent="0">
              <a:buNone/>
            </a:pPr>
            <a:r>
              <a:rPr lang="nl-NL" dirty="0" err="1" smtClean="0"/>
              <a:t>Trillingsisolatie</a:t>
            </a:r>
            <a:r>
              <a:rPr lang="nl-NL" dirty="0" smtClean="0"/>
              <a:t>, mechatronica </a:t>
            </a:r>
            <a:r>
              <a:rPr lang="nl-NL" dirty="0"/>
              <a:t>en </a:t>
            </a:r>
            <a:r>
              <a:rPr lang="nl-NL" dirty="0" err="1"/>
              <a:t>piëzo</a:t>
            </a:r>
            <a:r>
              <a:rPr lang="nl-NL" dirty="0"/>
              <a:t> technologie</a:t>
            </a:r>
          </a:p>
          <a:p>
            <a:pPr marL="457200" lvl="1" indent="0">
              <a:buNone/>
            </a:pPr>
            <a:r>
              <a:rPr lang="nl-NL" dirty="0" smtClean="0"/>
              <a:t>laser, </a:t>
            </a:r>
            <a:r>
              <a:rPr lang="nl-NL" dirty="0" err="1" smtClean="0"/>
              <a:t>vision</a:t>
            </a:r>
            <a:r>
              <a:rPr lang="nl-NL" dirty="0" smtClean="0"/>
              <a:t>, fotonica en </a:t>
            </a:r>
            <a:r>
              <a:rPr lang="nl-NL" dirty="0"/>
              <a:t>optica</a:t>
            </a:r>
            <a:endParaRPr lang="nl-NL" dirty="0" smtClean="0"/>
          </a:p>
          <a:p>
            <a:pPr marL="457200" lvl="1" indent="0">
              <a:buNone/>
            </a:pPr>
            <a:r>
              <a:rPr lang="nl-NL" dirty="0" err="1" smtClean="0"/>
              <a:t>oppervlakte-behandeling</a:t>
            </a:r>
            <a:r>
              <a:rPr lang="nl-NL" dirty="0" smtClean="0"/>
              <a:t> </a:t>
            </a:r>
            <a:endParaRPr lang="nl-NL" dirty="0"/>
          </a:p>
          <a:p>
            <a:pPr marL="457200" lvl="1" indent="0">
              <a:buNone/>
            </a:pPr>
            <a:r>
              <a:rPr lang="nl-NL" dirty="0"/>
              <a:t>u</a:t>
            </a:r>
            <a:r>
              <a:rPr lang="nl-NL" dirty="0" smtClean="0"/>
              <a:t>ltra hoog vacuüm en </a:t>
            </a:r>
            <a:r>
              <a:rPr lang="nl-NL" dirty="0"/>
              <a:t>(</a:t>
            </a:r>
            <a:r>
              <a:rPr lang="nl-NL" dirty="0" smtClean="0"/>
              <a:t>cryo)gassen, </a:t>
            </a:r>
            <a:r>
              <a:rPr lang="nl-NL" dirty="0" err="1" smtClean="0"/>
              <a:t>transferlines</a:t>
            </a:r>
            <a:endParaRPr lang="nl-NL" dirty="0" smtClean="0"/>
          </a:p>
          <a:p>
            <a:pPr marL="457200" lvl="1" indent="0">
              <a:buNone/>
            </a:pPr>
            <a:r>
              <a:rPr lang="nl-NL" dirty="0" smtClean="0"/>
              <a:t>magneten en supergeleiding</a:t>
            </a:r>
          </a:p>
          <a:p>
            <a:pPr marL="457200" lvl="1" indent="0">
              <a:buNone/>
            </a:pPr>
            <a:r>
              <a:rPr lang="nl-NL" dirty="0" smtClean="0"/>
              <a:t>materialen</a:t>
            </a:r>
            <a:endParaRPr lang="nl-NL" dirty="0"/>
          </a:p>
          <a:p>
            <a:pPr marL="457200" lvl="1" indent="0">
              <a:buNone/>
            </a:pPr>
            <a:r>
              <a:rPr lang="nl-NL" dirty="0" smtClean="0"/>
              <a:t>Meet- test- kalibratie-apparatuur</a:t>
            </a:r>
            <a:endParaRPr lang="nl-NL" dirty="0"/>
          </a:p>
          <a:p>
            <a:pPr marL="457200" lvl="1" indent="0">
              <a:buNone/>
            </a:pPr>
            <a:r>
              <a:rPr lang="nl-NL" dirty="0" smtClean="0"/>
              <a:t>micro-assemblage,</a:t>
            </a:r>
            <a:r>
              <a:rPr lang="nl-NL" dirty="0"/>
              <a:t> clean </a:t>
            </a:r>
            <a:r>
              <a:rPr lang="nl-NL" dirty="0" smtClean="0"/>
              <a:t>rooms</a:t>
            </a:r>
            <a:endParaRPr lang="nl-NL" dirty="0"/>
          </a:p>
        </p:txBody>
      </p:sp>
    </p:spTree>
    <p:extLst>
      <p:ext uri="{BB962C8B-B14F-4D97-AF65-F5344CB8AC3E}">
        <p14:creationId xmlns:p14="http://schemas.microsoft.com/office/powerpoint/2010/main" val="3953441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127"/>
            <a:ext cx="8229600" cy="778098"/>
          </a:xfrm>
        </p:spPr>
        <p:txBody>
          <a:bodyPr/>
          <a:lstStyle/>
          <a:p>
            <a:r>
              <a:rPr lang="nl-NL" dirty="0" smtClean="0"/>
              <a:t>Technologieën</a:t>
            </a:r>
            <a:endParaRPr lang="nl-NL" dirty="0"/>
          </a:p>
        </p:txBody>
      </p:sp>
      <p:sp>
        <p:nvSpPr>
          <p:cNvPr id="3" name="Content Placeholder 2"/>
          <p:cNvSpPr>
            <a:spLocks noGrp="1"/>
          </p:cNvSpPr>
          <p:nvPr>
            <p:ph idx="1"/>
          </p:nvPr>
        </p:nvSpPr>
        <p:spPr>
          <a:xfrm>
            <a:off x="539552" y="980728"/>
            <a:ext cx="8229600" cy="5688632"/>
          </a:xfrm>
        </p:spPr>
        <p:txBody>
          <a:bodyPr>
            <a:normAutofit/>
          </a:bodyPr>
          <a:lstStyle/>
          <a:p>
            <a:pPr marL="457200" lvl="1" indent="0">
              <a:buNone/>
            </a:pPr>
            <a:r>
              <a:rPr lang="nl-NL" dirty="0" smtClean="0"/>
              <a:t>precisie-bewerking en </a:t>
            </a:r>
            <a:r>
              <a:rPr lang="nl-NL" dirty="0"/>
              <a:t>precisie-gereedschappen</a:t>
            </a:r>
          </a:p>
          <a:p>
            <a:pPr marL="457200" lvl="1" indent="0">
              <a:buNone/>
            </a:pPr>
            <a:r>
              <a:rPr lang="nl-NL" dirty="0" smtClean="0"/>
              <a:t>micro-elektronica, </a:t>
            </a:r>
            <a:r>
              <a:rPr lang="nl-NL" dirty="0" err="1" smtClean="0"/>
              <a:t>ASIC’s</a:t>
            </a:r>
            <a:endParaRPr lang="nl-NL" dirty="0" smtClean="0"/>
          </a:p>
          <a:p>
            <a:pPr marL="457200" lvl="1" indent="0">
              <a:buNone/>
            </a:pPr>
            <a:r>
              <a:rPr lang="nl-NL" dirty="0" smtClean="0"/>
              <a:t>detector- en sensortechnologie</a:t>
            </a:r>
          </a:p>
          <a:p>
            <a:pPr marL="457200" lvl="1" indent="0">
              <a:buNone/>
            </a:pPr>
            <a:r>
              <a:rPr lang="nl-NL" dirty="0" smtClean="0"/>
              <a:t>lassen, solderen, lijmen, bonden en micro-verbinden</a:t>
            </a:r>
          </a:p>
          <a:p>
            <a:pPr marL="457200" lvl="1" indent="0">
              <a:buNone/>
            </a:pPr>
            <a:r>
              <a:rPr lang="nl-NL" dirty="0"/>
              <a:t>s</a:t>
            </a:r>
            <a:r>
              <a:rPr lang="nl-NL" dirty="0" smtClean="0"/>
              <a:t>oftware, data bewerking en massa opslag</a:t>
            </a:r>
          </a:p>
          <a:p>
            <a:pPr marL="457200" lvl="1" indent="0">
              <a:buNone/>
            </a:pPr>
            <a:r>
              <a:rPr lang="nl-NL" dirty="0"/>
              <a:t>s</a:t>
            </a:r>
            <a:r>
              <a:rPr lang="nl-NL" dirty="0" smtClean="0"/>
              <a:t>imulatie</a:t>
            </a:r>
          </a:p>
          <a:p>
            <a:pPr marL="457200" lvl="1" indent="0">
              <a:buNone/>
            </a:pPr>
            <a:r>
              <a:rPr lang="nl-NL" dirty="0"/>
              <a:t>r</a:t>
            </a:r>
            <a:r>
              <a:rPr lang="nl-NL" dirty="0" smtClean="0"/>
              <a:t>emote handling</a:t>
            </a:r>
            <a:endParaRPr lang="nl-NL" dirty="0"/>
          </a:p>
          <a:p>
            <a:pPr marL="457200" lvl="1" indent="0">
              <a:buNone/>
            </a:pPr>
            <a:r>
              <a:rPr lang="nl-NL" dirty="0" err="1" smtClean="0"/>
              <a:t>packaging</a:t>
            </a:r>
            <a:r>
              <a:rPr lang="nl-NL" dirty="0" smtClean="0"/>
              <a:t> </a:t>
            </a:r>
          </a:p>
          <a:p>
            <a:pPr marL="457200" lvl="1" indent="0">
              <a:buNone/>
            </a:pPr>
            <a:r>
              <a:rPr lang="nl-NL" dirty="0" smtClean="0"/>
              <a:t>(high) power </a:t>
            </a:r>
            <a:r>
              <a:rPr lang="nl-NL" dirty="0" err="1" smtClean="0"/>
              <a:t>supplies</a:t>
            </a:r>
            <a:r>
              <a:rPr lang="nl-NL" dirty="0" smtClean="0"/>
              <a:t> en </a:t>
            </a:r>
            <a:r>
              <a:rPr lang="nl-NL" dirty="0" err="1" smtClean="0"/>
              <a:t>hoogspannings</a:t>
            </a:r>
            <a:r>
              <a:rPr lang="nl-NL" dirty="0" smtClean="0"/>
              <a:t> </a:t>
            </a:r>
            <a:r>
              <a:rPr lang="nl-NL" dirty="0" err="1" smtClean="0"/>
              <a:t>electronica</a:t>
            </a:r>
            <a:endParaRPr lang="nl-NL" dirty="0"/>
          </a:p>
          <a:p>
            <a:pPr marL="457200" lvl="1" indent="0">
              <a:buNone/>
            </a:pPr>
            <a:r>
              <a:rPr lang="nl-NL" dirty="0" smtClean="0"/>
              <a:t>zware hijskranen en bijzondere infra</a:t>
            </a:r>
            <a:endParaRPr lang="nl-NL" dirty="0"/>
          </a:p>
        </p:txBody>
      </p:sp>
    </p:spTree>
    <p:extLst>
      <p:ext uri="{BB962C8B-B14F-4D97-AF65-F5344CB8AC3E}">
        <p14:creationId xmlns:p14="http://schemas.microsoft.com/office/powerpoint/2010/main" val="1480583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229600" cy="778098"/>
          </a:xfrm>
        </p:spPr>
        <p:txBody>
          <a:bodyPr>
            <a:normAutofit/>
          </a:bodyPr>
          <a:lstStyle/>
          <a:p>
            <a:r>
              <a:rPr lang="nl-NL" dirty="0"/>
              <a:t>Businesskansen </a:t>
            </a:r>
            <a:r>
              <a:rPr lang="nl-NL" dirty="0" smtClean="0"/>
              <a:t>korte termijn</a:t>
            </a:r>
            <a:endParaRPr lang="nl-NL" dirty="0"/>
          </a:p>
        </p:txBody>
      </p:sp>
      <p:sp>
        <p:nvSpPr>
          <p:cNvPr id="3" name="Content Placeholder 2"/>
          <p:cNvSpPr>
            <a:spLocks noGrp="1"/>
          </p:cNvSpPr>
          <p:nvPr>
            <p:ph idx="1"/>
          </p:nvPr>
        </p:nvSpPr>
        <p:spPr>
          <a:xfrm>
            <a:off x="1763688" y="2492896"/>
            <a:ext cx="5760640" cy="2736304"/>
          </a:xfrm>
        </p:spPr>
        <p:txBody>
          <a:bodyPr>
            <a:normAutofit/>
          </a:bodyPr>
          <a:lstStyle/>
          <a:p>
            <a:r>
              <a:rPr lang="nl-NL" dirty="0" smtClean="0"/>
              <a:t>Upgrade LHC </a:t>
            </a:r>
            <a:r>
              <a:rPr lang="nl-NL" i="1" dirty="0" err="1" smtClean="0"/>
              <a:t>luminosity</a:t>
            </a:r>
            <a:endParaRPr lang="nl-NL" i="1" dirty="0"/>
          </a:p>
          <a:p>
            <a:r>
              <a:rPr lang="nl-NL" dirty="0" smtClean="0"/>
              <a:t>CLIC </a:t>
            </a:r>
            <a:r>
              <a:rPr lang="nl-NL" dirty="0" smtClean="0">
                <a:sym typeface="Wingdings" panose="05000000000000000000" pitchFamily="2" charset="2"/>
              </a:rPr>
              <a:t>ADAM, ATHOS</a:t>
            </a:r>
            <a:endParaRPr lang="nl-NL" sz="1000" i="1" dirty="0" smtClean="0"/>
          </a:p>
          <a:p>
            <a:r>
              <a:rPr lang="nl-NL" dirty="0" smtClean="0"/>
              <a:t>ISOLDE</a:t>
            </a:r>
          </a:p>
          <a:p>
            <a:r>
              <a:rPr lang="nl-NL" dirty="0" smtClean="0"/>
              <a:t>ESRF Upgrade program</a:t>
            </a:r>
          </a:p>
          <a:p>
            <a:pPr lvl="1"/>
            <a:endParaRPr lang="nl-NL" dirty="0" smtClean="0"/>
          </a:p>
          <a:p>
            <a:pPr lvl="1"/>
            <a:endParaRPr lang="nl-NL" i="1" dirty="0"/>
          </a:p>
        </p:txBody>
      </p:sp>
    </p:spTree>
    <p:extLst>
      <p:ext uri="{BB962C8B-B14F-4D97-AF65-F5344CB8AC3E}">
        <p14:creationId xmlns:p14="http://schemas.microsoft.com/office/powerpoint/2010/main" val="28518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778098"/>
          </a:xfrm>
        </p:spPr>
        <p:txBody>
          <a:bodyPr>
            <a:normAutofit/>
          </a:bodyPr>
          <a:lstStyle/>
          <a:p>
            <a:r>
              <a:rPr lang="nl-NL" dirty="0" smtClean="0"/>
              <a:t>Business </a:t>
            </a:r>
            <a:r>
              <a:rPr lang="nl-NL" dirty="0"/>
              <a:t>kansen </a:t>
            </a:r>
            <a:r>
              <a:rPr lang="nl-NL" dirty="0" err="1" smtClean="0"/>
              <a:t>ange</a:t>
            </a:r>
            <a:r>
              <a:rPr lang="nl-NL" dirty="0" smtClean="0"/>
              <a:t> termijn</a:t>
            </a:r>
            <a:endParaRPr lang="nl-NL" dirty="0"/>
          </a:p>
        </p:txBody>
      </p:sp>
      <p:sp>
        <p:nvSpPr>
          <p:cNvPr id="3" name="Content Placeholder 2"/>
          <p:cNvSpPr>
            <a:spLocks noGrp="1"/>
          </p:cNvSpPr>
          <p:nvPr>
            <p:ph idx="1"/>
          </p:nvPr>
        </p:nvSpPr>
        <p:spPr>
          <a:xfrm>
            <a:off x="827584" y="2348880"/>
            <a:ext cx="7632848" cy="3168352"/>
          </a:xfrm>
        </p:spPr>
        <p:txBody>
          <a:bodyPr>
            <a:normAutofit/>
          </a:bodyPr>
          <a:lstStyle/>
          <a:p>
            <a:pPr marL="914400" lvl="2" indent="0">
              <a:buNone/>
            </a:pPr>
            <a:endParaRPr lang="nl-NL" sz="1000" i="1" dirty="0" smtClean="0"/>
          </a:p>
          <a:p>
            <a:pPr lvl="1"/>
            <a:r>
              <a:rPr lang="nl-NL" i="1" dirty="0" smtClean="0"/>
              <a:t>Samenwerking via HHH en Advanced Instrumentation </a:t>
            </a:r>
          </a:p>
          <a:p>
            <a:pPr lvl="1"/>
            <a:r>
              <a:rPr lang="nl-NL" i="1" dirty="0" smtClean="0"/>
              <a:t>Horizon 2020</a:t>
            </a:r>
          </a:p>
          <a:p>
            <a:pPr lvl="1"/>
            <a:r>
              <a:rPr lang="nl-NL" i="1" dirty="0" err="1" smtClean="0"/>
              <a:t>Roadmaps</a:t>
            </a:r>
            <a:r>
              <a:rPr lang="nl-NL" i="1" dirty="0" smtClean="0"/>
              <a:t> en non-</a:t>
            </a:r>
            <a:r>
              <a:rPr lang="nl-NL" i="1" dirty="0" err="1" smtClean="0"/>
              <a:t>disclosed</a:t>
            </a:r>
            <a:r>
              <a:rPr lang="nl-NL" i="1" dirty="0" smtClean="0"/>
              <a:t> </a:t>
            </a:r>
            <a:r>
              <a:rPr lang="nl-NL" i="1" dirty="0" err="1" smtClean="0"/>
              <a:t>proposals</a:t>
            </a:r>
            <a:endParaRPr lang="nl-NL" i="1" dirty="0" smtClean="0"/>
          </a:p>
          <a:p>
            <a:pPr lvl="1"/>
            <a:r>
              <a:rPr lang="nl-NL" i="1" dirty="0" smtClean="0"/>
              <a:t>In-kind</a:t>
            </a:r>
          </a:p>
          <a:p>
            <a:pPr lvl="1"/>
            <a:endParaRPr lang="nl-NL" i="1" dirty="0"/>
          </a:p>
        </p:txBody>
      </p:sp>
    </p:spTree>
    <p:extLst>
      <p:ext uri="{BB962C8B-B14F-4D97-AF65-F5344CB8AC3E}">
        <p14:creationId xmlns:p14="http://schemas.microsoft.com/office/powerpoint/2010/main" val="28518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778098"/>
          </a:xfrm>
        </p:spPr>
        <p:txBody>
          <a:bodyPr/>
          <a:lstStyle/>
          <a:p>
            <a:r>
              <a:rPr lang="nl-NL" dirty="0" smtClean="0"/>
              <a:t>Conclusie</a:t>
            </a:r>
            <a:endParaRPr lang="nl-NL" dirty="0"/>
          </a:p>
        </p:txBody>
      </p:sp>
      <p:sp>
        <p:nvSpPr>
          <p:cNvPr id="3" name="Content Placeholder 2"/>
          <p:cNvSpPr>
            <a:spLocks noGrp="1"/>
          </p:cNvSpPr>
          <p:nvPr>
            <p:ph idx="1"/>
          </p:nvPr>
        </p:nvSpPr>
        <p:spPr>
          <a:xfrm>
            <a:off x="467544" y="2420888"/>
            <a:ext cx="8424936" cy="3960440"/>
          </a:xfrm>
        </p:spPr>
        <p:txBody>
          <a:bodyPr>
            <a:normAutofit/>
          </a:bodyPr>
          <a:lstStyle/>
          <a:p>
            <a:r>
              <a:rPr lang="nl-NL" i="1" dirty="0" smtClean="0"/>
              <a:t>Richten op vertrouwensrelaties</a:t>
            </a:r>
          </a:p>
          <a:p>
            <a:r>
              <a:rPr lang="nl-NL" i="1" dirty="0" smtClean="0"/>
              <a:t>Goede activiteiten codes opgeven</a:t>
            </a:r>
          </a:p>
          <a:p>
            <a:r>
              <a:rPr lang="nl-NL" i="1" dirty="0" smtClean="0"/>
              <a:t>Gebruik maken van de eigen unieke expertise</a:t>
            </a:r>
          </a:p>
          <a:p>
            <a:r>
              <a:rPr lang="nl-NL" i="1" dirty="0" smtClean="0"/>
              <a:t>Samenwerken</a:t>
            </a:r>
          </a:p>
          <a:p>
            <a:r>
              <a:rPr lang="nl-NL" i="1" dirty="0" err="1" smtClean="0"/>
              <a:t>Subcontracting</a:t>
            </a:r>
            <a:r>
              <a:rPr lang="nl-NL" i="1" dirty="0" smtClean="0"/>
              <a:t> met liefst buitenlande partijen</a:t>
            </a:r>
            <a:endParaRPr lang="nl-NL" i="1" dirty="0"/>
          </a:p>
        </p:txBody>
      </p:sp>
    </p:spTree>
    <p:extLst>
      <p:ext uri="{BB962C8B-B14F-4D97-AF65-F5344CB8AC3E}">
        <p14:creationId xmlns:p14="http://schemas.microsoft.com/office/powerpoint/2010/main" val="85829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2950</TotalTime>
  <Words>338</Words>
  <Application>Microsoft Office PowerPoint</Application>
  <PresentationFormat>Diavoorstelling (4:3)</PresentationFormat>
  <Paragraphs>59</Paragraphs>
  <Slides>7</Slides>
  <Notes>6</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7</vt:i4>
      </vt:variant>
    </vt:vector>
  </HeadingPairs>
  <TitlesOfParts>
    <vt:vector size="13" baseType="lpstr">
      <vt:lpstr>Arial</vt:lpstr>
      <vt:lpstr>Calibri</vt:lpstr>
      <vt:lpstr>Arial Rounded MT Bold</vt:lpstr>
      <vt:lpstr>Wingdings</vt:lpstr>
      <vt:lpstr>Office Theme</vt:lpstr>
      <vt:lpstr>1_Office Theme</vt:lpstr>
      <vt:lpstr>CERN en ESRF</vt:lpstr>
      <vt:lpstr>PowerPoint-presentatie</vt:lpstr>
      <vt:lpstr>Technologieën</vt:lpstr>
      <vt:lpstr>Technologieën</vt:lpstr>
      <vt:lpstr>Businesskansen korte termijn</vt:lpstr>
      <vt:lpstr>Business kansen ange termijn</vt:lpstr>
      <vt:lpstr>Conclusie</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Klöpping</dc:creator>
  <cp:lastModifiedBy>Soekhoe, K.A. [Kirsten]</cp:lastModifiedBy>
  <cp:revision>120</cp:revision>
  <dcterms:created xsi:type="dcterms:W3CDTF">2012-10-09T10:05:55Z</dcterms:created>
  <dcterms:modified xsi:type="dcterms:W3CDTF">2014-10-20T07:50:48Z</dcterms:modified>
</cp:coreProperties>
</file>