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6"/>
  </p:notesMasterIdLst>
  <p:sldIdLst>
    <p:sldId id="277" r:id="rId2"/>
    <p:sldId id="320" r:id="rId3"/>
    <p:sldId id="257" r:id="rId4"/>
    <p:sldId id="325" r:id="rId5"/>
    <p:sldId id="291" r:id="rId6"/>
    <p:sldId id="284" r:id="rId7"/>
    <p:sldId id="316" r:id="rId8"/>
    <p:sldId id="290" r:id="rId9"/>
    <p:sldId id="315" r:id="rId10"/>
    <p:sldId id="321" r:id="rId11"/>
    <p:sldId id="292" r:id="rId12"/>
    <p:sldId id="317" r:id="rId13"/>
    <p:sldId id="293" r:id="rId14"/>
    <p:sldId id="287" r:id="rId15"/>
    <p:sldId id="289" r:id="rId16"/>
    <p:sldId id="313" r:id="rId17"/>
    <p:sldId id="285" r:id="rId18"/>
    <p:sldId id="286" r:id="rId19"/>
    <p:sldId id="288" r:id="rId20"/>
    <p:sldId id="312" r:id="rId21"/>
    <p:sldId id="318" r:id="rId22"/>
    <p:sldId id="294" r:id="rId23"/>
    <p:sldId id="295" r:id="rId24"/>
    <p:sldId id="296" r:id="rId25"/>
    <p:sldId id="297" r:id="rId26"/>
    <p:sldId id="326" r:id="rId27"/>
    <p:sldId id="308" r:id="rId28"/>
    <p:sldId id="323" r:id="rId29"/>
    <p:sldId id="303" r:id="rId30"/>
    <p:sldId id="304" r:id="rId31"/>
    <p:sldId id="305" r:id="rId32"/>
    <p:sldId id="310" r:id="rId33"/>
    <p:sldId id="324" r:id="rId34"/>
    <p:sldId id="32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33"/>
    <a:srgbClr val="000099"/>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25" autoAdjust="0"/>
    <p:restoredTop sz="94660"/>
  </p:normalViewPr>
  <p:slideViewPr>
    <p:cSldViewPr>
      <p:cViewPr>
        <p:scale>
          <a:sx n="75" d="100"/>
          <a:sy n="75" d="100"/>
        </p:scale>
        <p:origin x="-130" y="-1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271288-BCA3-4853-AEEA-11A0C917E446}" type="datetimeFigureOut">
              <a:rPr lang="en-GB" smtClean="0"/>
              <a:t>26/06/2013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FABB5-501C-4650-95C3-B1746B1598DE}" type="slidenum">
              <a:rPr lang="en-GB" smtClean="0"/>
              <a:t>‹#›</a:t>
            </a:fld>
            <a:endParaRPr lang="en-GB"/>
          </a:p>
        </p:txBody>
      </p:sp>
    </p:spTree>
    <p:extLst>
      <p:ext uri="{BB962C8B-B14F-4D97-AF65-F5344CB8AC3E}">
        <p14:creationId xmlns:p14="http://schemas.microsoft.com/office/powerpoint/2010/main" val="2698655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Slide Number Placeholder 5"/>
          <p:cNvSpPr>
            <a:spLocks noGrp="1"/>
          </p:cNvSpPr>
          <p:nvPr>
            <p:ph type="sldNum" sz="quarter" idx="11"/>
          </p:nvPr>
        </p:nvSpPr>
        <p:spPr/>
        <p:txBody>
          <a:bodyPr/>
          <a:lstStyle/>
          <a:p>
            <a:fld id="{8ED3B23E-229B-42F6-A2D2-10C0D2A75242}" type="slidenum">
              <a:rPr lang="en-US" smtClean="0">
                <a:solidFill>
                  <a:prstClr val="black"/>
                </a:solidFill>
              </a:rPr>
              <a:pPr/>
              <a:t>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SM-PM_pages">
    <p:bg>
      <p:bgPr>
        <a:solidFill>
          <a:schemeClr val="bg1"/>
        </a:solidFill>
        <a:effectLst/>
      </p:bgPr>
    </p:bg>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1115616" y="145931"/>
            <a:ext cx="6621936" cy="378482"/>
          </a:xfrm>
          <a:prstGeom prst="rect">
            <a:avLst/>
          </a:prstGeom>
          <a:solidFill>
            <a:srgbClr val="003368"/>
          </a:solidFill>
        </p:spPr>
        <p:txBody>
          <a:bodyPr anchor="ctr">
            <a:normAutofit/>
          </a:bodyPr>
          <a:lstStyle>
            <a:lvl1pPr>
              <a:defRPr sz="1800">
                <a:solidFill>
                  <a:schemeClr val="bg1"/>
                </a:solidFill>
                <a:latin typeface="Arial" pitchFamily="34" charset="0"/>
                <a:cs typeface="Arial" pitchFamily="34" charset="0"/>
              </a:defRPr>
            </a:lvl1pPr>
          </a:lstStyle>
          <a:p>
            <a:r>
              <a:rPr lang="en-US" dirty="0" smtClean="0"/>
              <a:t>[SUB-TITLE 1]</a:t>
            </a:r>
            <a:endParaRPr lang="en-US" dirty="0"/>
          </a:p>
        </p:txBody>
      </p:sp>
      <p:sp>
        <p:nvSpPr>
          <p:cNvPr id="17" name="Slide Number Placeholder 5"/>
          <p:cNvSpPr txBox="1">
            <a:spLocks/>
          </p:cNvSpPr>
          <p:nvPr userDrawn="1"/>
        </p:nvSpPr>
        <p:spPr>
          <a:xfrm>
            <a:off x="8744319" y="6453343"/>
            <a:ext cx="430161" cy="365125"/>
          </a:xfrm>
          <a:prstGeom prst="rect">
            <a:avLst/>
          </a:prstGeom>
        </p:spPr>
        <p:txBody>
          <a:bodyPr vert="horz" lIns="91440" tIns="45720" rIns="91440" bIns="45720" rtlCol="0" anchor="ctr"/>
          <a:lstStyle>
            <a:lvl1pPr algn="ctr">
              <a:defRPr sz="1400">
                <a:solidFill>
                  <a:srgbClr val="003368"/>
                </a:solidFill>
                <a:latin typeface="Calibri" pitchFamily="34" charset="0"/>
              </a:defRPr>
            </a:lvl1pPr>
          </a:lstStyle>
          <a:p>
            <a:pPr>
              <a:defRPr/>
            </a:pPr>
            <a:fld id="{403034ED-392B-42A2-8939-5A95FD54CEFE}"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151608482"/>
      </p:ext>
    </p:extLst>
  </p:cSld>
  <p:clrMapOvr>
    <a:masterClrMapping/>
  </p:clrMapOvr>
  <p:transition>
    <p:split orient="vert" dir="in"/>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M-PM_pages_01">
    <p:bg>
      <p:bgPr>
        <a:solidFill>
          <a:schemeClr val="bg1"/>
        </a:solidFill>
        <a:effectLst/>
      </p:bgPr>
    </p:bg>
    <p:spTree>
      <p:nvGrpSpPr>
        <p:cNvPr id="1" name=""/>
        <p:cNvGrpSpPr/>
        <p:nvPr/>
      </p:nvGrpSpPr>
      <p:grpSpPr>
        <a:xfrm>
          <a:off x="0" y="0"/>
          <a:ext cx="0" cy="0"/>
          <a:chOff x="0" y="0"/>
          <a:chExt cx="0" cy="0"/>
        </a:xfrm>
      </p:grpSpPr>
      <p:sp>
        <p:nvSpPr>
          <p:cNvPr id="16" name="Slide Number Placeholder 5"/>
          <p:cNvSpPr txBox="1">
            <a:spLocks/>
          </p:cNvSpPr>
          <p:nvPr userDrawn="1"/>
        </p:nvSpPr>
        <p:spPr>
          <a:xfrm>
            <a:off x="8744319" y="6345763"/>
            <a:ext cx="430161" cy="365125"/>
          </a:xfrm>
          <a:prstGeom prst="rect">
            <a:avLst/>
          </a:prstGeom>
        </p:spPr>
        <p:txBody>
          <a:bodyPr vert="horz" lIns="91440" tIns="45720" rIns="91440" bIns="45720" rtlCol="0" anchor="ctr"/>
          <a:lstStyle>
            <a:lvl1pPr algn="ctr">
              <a:defRPr sz="1400">
                <a:solidFill>
                  <a:srgbClr val="003368"/>
                </a:solidFill>
                <a:latin typeface="Calibri" pitchFamily="34" charset="0"/>
              </a:defRPr>
            </a:lvl1pPr>
          </a:lstStyle>
          <a:p>
            <a:pPr>
              <a:defRPr/>
            </a:pPr>
            <a:fld id="{403034ED-392B-42A2-8939-5A95FD54CEFE}"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968609204"/>
      </p:ext>
    </p:extLst>
  </p:cSld>
  <p:clrMapOvr>
    <a:masterClrMapping/>
  </p:clrMapOvr>
  <p:transition>
    <p:split orient="vert" dir="in"/>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F41C2-FAC0-407D-9C4C-1E5F276ECA69}" type="slidenum">
              <a:rPr lang="en-GB" smtClean="0">
                <a:solidFill>
                  <a:prstClr val="black">
                    <a:tint val="75000"/>
                  </a:prstClr>
                </a:solidFill>
              </a:rPr>
              <a:pPr/>
              <a:t>‹#›</a:t>
            </a:fld>
            <a:endParaRPr lang="en-GB">
              <a:solidFill>
                <a:prstClr val="black">
                  <a:tint val="75000"/>
                </a:prstClr>
              </a:solidFill>
            </a:endParaRPr>
          </a:p>
        </p:txBody>
      </p:sp>
      <p:sp>
        <p:nvSpPr>
          <p:cNvPr id="8" name="Title 1"/>
          <p:cNvSpPr txBox="1">
            <a:spLocks/>
          </p:cNvSpPr>
          <p:nvPr userDrawn="1"/>
        </p:nvSpPr>
        <p:spPr bwMode="auto">
          <a:xfrm>
            <a:off x="0" y="91823"/>
            <a:ext cx="9144000" cy="533400"/>
          </a:xfrm>
          <a:prstGeom prst="rect">
            <a:avLst/>
          </a:prstGeom>
          <a:solidFill>
            <a:srgbClr val="003368"/>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n-US" sz="2000" dirty="0" smtClean="0">
              <a:solidFill>
                <a:srgbClr val="CCFFFF"/>
              </a:solidFill>
              <a:latin typeface="Arial" pitchFamily="34" charset="0"/>
              <a:cs typeface="Arial" pitchFamily="34" charset="0"/>
            </a:endParaRPr>
          </a:p>
        </p:txBody>
      </p:sp>
      <p:sp>
        <p:nvSpPr>
          <p:cNvPr id="9" name="Title 15"/>
          <p:cNvSpPr txBox="1">
            <a:spLocks/>
          </p:cNvSpPr>
          <p:nvPr userDrawn="1"/>
        </p:nvSpPr>
        <p:spPr>
          <a:xfrm>
            <a:off x="1115616" y="145931"/>
            <a:ext cx="6621936" cy="378482"/>
          </a:xfrm>
          <a:prstGeom prst="rect">
            <a:avLst/>
          </a:prstGeom>
          <a:solidFill>
            <a:srgbClr val="003368"/>
          </a:solidFill>
        </p:spPr>
        <p:txBody>
          <a:bodyPr anchor="ctr">
            <a:normAutofit/>
          </a:bodyPr>
          <a:lstStyle>
            <a:lvl1pPr algn="ctr" defTabSz="914400" rtl="0" eaLnBrk="1" latinLnBrk="0" hangingPunct="1">
              <a:spcBef>
                <a:spcPct val="0"/>
              </a:spcBef>
              <a:buNone/>
              <a:defRPr sz="1800" kern="1200">
                <a:solidFill>
                  <a:schemeClr val="bg1"/>
                </a:solidFill>
                <a:latin typeface="Arial" pitchFamily="34" charset="0"/>
                <a:ea typeface="+mj-ea"/>
                <a:cs typeface="Arial" pitchFamily="34" charset="0"/>
              </a:defRPr>
            </a:lvl1pPr>
          </a:lstStyle>
          <a:p>
            <a:endParaRPr lang="en-US" dirty="0"/>
          </a:p>
        </p:txBody>
      </p:sp>
      <p:pic>
        <p:nvPicPr>
          <p:cNvPr id="10" name="Picture 3" descr="G:\Users\s\samosh\Documents\My Pictures\LOGO\CLIC\CLIC-Logo-Color-72.png"/>
          <p:cNvPicPr>
            <a:picLocks noChangeAspect="1" noChangeArrowheads="1"/>
          </p:cNvPicPr>
          <p:nvPr userDrawn="1"/>
        </p:nvPicPr>
        <p:blipFill>
          <a:blip r:embed="rId4" cstate="print"/>
          <a:srcRect/>
          <a:stretch>
            <a:fillRect/>
          </a:stretch>
        </p:blipFill>
        <p:spPr bwMode="auto">
          <a:xfrm>
            <a:off x="129208" y="-106297"/>
            <a:ext cx="914400" cy="914400"/>
          </a:xfrm>
          <a:prstGeom prst="rect">
            <a:avLst/>
          </a:prstGeom>
          <a:noFill/>
        </p:spPr>
      </p:pic>
      <p:pic>
        <p:nvPicPr>
          <p:cNvPr id="11"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9368" y="133279"/>
            <a:ext cx="555120" cy="45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userDrawn="1"/>
        </p:nvPicPr>
        <p:blipFill>
          <a:blip r:embed="rId6" cstate="print"/>
          <a:srcRect/>
          <a:stretch>
            <a:fillRect/>
          </a:stretch>
        </p:blipFill>
        <p:spPr bwMode="auto">
          <a:xfrm>
            <a:off x="7924075" y="121032"/>
            <a:ext cx="464349" cy="464349"/>
          </a:xfrm>
          <a:prstGeom prst="rect">
            <a:avLst/>
          </a:prstGeom>
          <a:noFill/>
          <a:ln w="9525">
            <a:noFill/>
            <a:miter lim="800000"/>
            <a:headEnd/>
            <a:tailEnd/>
          </a:ln>
        </p:spPr>
      </p:pic>
      <p:sp>
        <p:nvSpPr>
          <p:cNvPr id="13" name="Title 1"/>
          <p:cNvSpPr txBox="1">
            <a:spLocks/>
          </p:cNvSpPr>
          <p:nvPr userDrawn="1"/>
        </p:nvSpPr>
        <p:spPr bwMode="auto">
          <a:xfrm>
            <a:off x="0" y="6488908"/>
            <a:ext cx="9144000" cy="306070"/>
          </a:xfrm>
          <a:prstGeom prst="rect">
            <a:avLst/>
          </a:prstGeom>
          <a:solidFill>
            <a:srgbClr val="003368"/>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1400" dirty="0" smtClean="0">
                <a:solidFill>
                  <a:prstClr val="white"/>
                </a:solidFill>
              </a:rPr>
              <a:t>27-Jun-2013</a:t>
            </a:r>
            <a:r>
              <a:rPr lang="en-US" sz="1400" dirty="0" smtClean="0">
                <a:solidFill>
                  <a:prstClr val="white"/>
                </a:solidFill>
                <a:latin typeface="Tahoma" pitchFamily="34" charset="0"/>
                <a:cs typeface="Tahoma" pitchFamily="34" charset="0"/>
              </a:rPr>
              <a:t>                                      </a:t>
            </a:r>
            <a:r>
              <a:rPr lang="en-GB" sz="1400" dirty="0" smtClean="0">
                <a:solidFill>
                  <a:schemeClr val="bg1"/>
                </a:solidFill>
              </a:rPr>
              <a:t>Netherlands@GIANT</a:t>
            </a:r>
            <a:r>
              <a:rPr lang="en-GB" sz="1400" baseline="0" dirty="0" smtClean="0">
                <a:solidFill>
                  <a:schemeClr val="bg1"/>
                </a:solidFill>
              </a:rPr>
              <a:t>, Grenoble, FR</a:t>
            </a:r>
            <a:r>
              <a:rPr lang="en-GB" sz="1400" dirty="0" smtClean="0">
                <a:solidFill>
                  <a:schemeClr val="bg1"/>
                </a:solidFill>
              </a:rPr>
              <a:t>		</a:t>
            </a:r>
            <a:r>
              <a:rPr lang="en-GB" sz="1400" dirty="0" smtClean="0"/>
              <a:t> </a:t>
            </a:r>
            <a:r>
              <a:rPr lang="en-US" sz="1400" dirty="0" smtClean="0">
                <a:solidFill>
                  <a:prstClr val="white"/>
                </a:solidFill>
              </a:rPr>
              <a:t>«BE-RF-PM»</a:t>
            </a:r>
            <a:endParaRPr lang="en-US" sz="1400" dirty="0">
              <a:solidFill>
                <a:prstClr val="white"/>
              </a:solidFill>
            </a:endParaRPr>
          </a:p>
        </p:txBody>
      </p:sp>
      <p:sp>
        <p:nvSpPr>
          <p:cNvPr id="14" name="TextBox 13"/>
          <p:cNvSpPr txBox="1"/>
          <p:nvPr userDrawn="1"/>
        </p:nvSpPr>
        <p:spPr>
          <a:xfrm>
            <a:off x="35496" y="650787"/>
            <a:ext cx="1572866" cy="215444"/>
          </a:xfrm>
          <a:prstGeom prst="rect">
            <a:avLst/>
          </a:prstGeom>
          <a:noFill/>
        </p:spPr>
        <p:txBody>
          <a:bodyPr wrap="none" rtlCol="0">
            <a:spAutoFit/>
          </a:bodyPr>
          <a:lstStyle/>
          <a:p>
            <a:r>
              <a:rPr lang="en-GB" sz="800" i="1" dirty="0" smtClean="0">
                <a:latin typeface="Times New Roman" pitchFamily="18" charset="0"/>
                <a:cs typeface="Times New Roman" pitchFamily="18" charset="0"/>
              </a:rPr>
              <a:t>Alexandre.Samochkine @ cern.ch</a:t>
            </a:r>
            <a:endParaRPr lang="en-GB" sz="800" i="1" dirty="0">
              <a:latin typeface="Times New Roman" pitchFamily="18" charset="0"/>
              <a:cs typeface="Times New Roman" pitchFamily="18" charset="0"/>
            </a:endParaRPr>
          </a:p>
        </p:txBody>
      </p:sp>
    </p:spTree>
    <p:extLst>
      <p:ext uri="{BB962C8B-B14F-4D97-AF65-F5344CB8AC3E}">
        <p14:creationId xmlns:p14="http://schemas.microsoft.com/office/powerpoint/2010/main" val="1159139713"/>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slide" Target="slide3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slide" Target="slide3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slide" Target="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slide" Target="slide12.xml"/></Relationships>
</file>

<file path=ppt/slides/_rels/slide3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1.xml"/><Relationship Id="rId4" Type="http://schemas.openxmlformats.org/officeDocument/2006/relationships/slide" Target="slide3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l="-16000" r="-16000"/>
          </a:stretch>
        </a:blipFill>
        <a:effectLst/>
      </p:bgPr>
    </p:bg>
    <p:spTree>
      <p:nvGrpSpPr>
        <p:cNvPr id="1" name=""/>
        <p:cNvGrpSpPr/>
        <p:nvPr/>
      </p:nvGrpSpPr>
      <p:grpSpPr>
        <a:xfrm>
          <a:off x="0" y="0"/>
          <a:ext cx="0" cy="0"/>
          <a:chOff x="0" y="0"/>
          <a:chExt cx="0" cy="0"/>
        </a:xfrm>
      </p:grpSpPr>
      <p:sp>
        <p:nvSpPr>
          <p:cNvPr id="23" name="Rectangle 22"/>
          <p:cNvSpPr/>
          <p:nvPr/>
        </p:nvSpPr>
        <p:spPr>
          <a:xfrm>
            <a:off x="251520" y="2147372"/>
            <a:ext cx="8648700" cy="1754326"/>
          </a:xfrm>
          <a:prstGeom prst="rect">
            <a:avLst/>
          </a:prstGeom>
        </p:spPr>
        <p:txBody>
          <a:bodyPr wrap="square">
            <a:spAutoFit/>
          </a:bodyPr>
          <a:lstStyle/>
          <a:p>
            <a:pPr algn="ctr"/>
            <a:r>
              <a:rPr lang="en-US" sz="3600" b="1" dirty="0" smtClean="0">
                <a:solidFill>
                  <a:srgbClr val="003368"/>
                </a:solidFill>
              </a:rPr>
              <a:t>CLIC Module </a:t>
            </a:r>
          </a:p>
          <a:p>
            <a:pPr algn="ctr"/>
            <a:r>
              <a:rPr lang="en-US" sz="3600" b="1" dirty="0">
                <a:solidFill>
                  <a:srgbClr val="003368"/>
                </a:solidFill>
              </a:rPr>
              <a:t>and</a:t>
            </a:r>
          </a:p>
          <a:p>
            <a:pPr algn="ctr"/>
            <a:r>
              <a:rPr lang="en-US" sz="3600" b="1" dirty="0" smtClean="0">
                <a:solidFill>
                  <a:srgbClr val="003368"/>
                </a:solidFill>
              </a:rPr>
              <a:t>X-band </a:t>
            </a:r>
            <a:r>
              <a:rPr lang="en-US" sz="3600" b="1" dirty="0">
                <a:solidFill>
                  <a:srgbClr val="003368"/>
                </a:solidFill>
              </a:rPr>
              <a:t>RF components</a:t>
            </a:r>
            <a:endParaRPr lang="en-US" sz="3600" b="1" dirty="0" smtClean="0">
              <a:solidFill>
                <a:srgbClr val="003368"/>
              </a:solidFill>
            </a:endParaRPr>
          </a:p>
        </p:txBody>
      </p:sp>
      <p:sp>
        <p:nvSpPr>
          <p:cNvPr id="6" name="TextBox 5"/>
          <p:cNvSpPr txBox="1"/>
          <p:nvPr/>
        </p:nvSpPr>
        <p:spPr>
          <a:xfrm>
            <a:off x="2942028" y="4931876"/>
            <a:ext cx="3286156" cy="369332"/>
          </a:xfrm>
          <a:prstGeom prst="rect">
            <a:avLst/>
          </a:prstGeom>
          <a:noFill/>
        </p:spPr>
        <p:txBody>
          <a:bodyPr wrap="none" rtlCol="0">
            <a:spAutoFit/>
          </a:bodyPr>
          <a:lstStyle/>
          <a:p>
            <a:r>
              <a:rPr lang="en-US" i="1" dirty="0" smtClean="0">
                <a:solidFill>
                  <a:srgbClr val="003368"/>
                </a:solidFill>
              </a:rPr>
              <a:t>Alexandre.Samochkine @ cern.ch</a:t>
            </a:r>
          </a:p>
        </p:txBody>
      </p:sp>
      <p:sp>
        <p:nvSpPr>
          <p:cNvPr id="2" name="Slide Number Placeholder 1"/>
          <p:cNvSpPr>
            <a:spLocks noGrp="1"/>
          </p:cNvSpPr>
          <p:nvPr>
            <p:ph type="sldNum" sz="quarter" idx="4294967295"/>
          </p:nvPr>
        </p:nvSpPr>
        <p:spPr>
          <a:xfrm>
            <a:off x="8713839" y="6304235"/>
            <a:ext cx="430161" cy="365125"/>
          </a:xfrm>
        </p:spPr>
        <p:txBody>
          <a:bodyPr/>
          <a:lstStyle/>
          <a:p>
            <a:fld id="{403034ED-392B-42A2-8939-5A95FD54CEFE}" type="slidenum">
              <a:rPr lang="en-US" smtClean="0">
                <a:solidFill>
                  <a:srgbClr val="1F497D">
                    <a:lumMod val="75000"/>
                  </a:srgbClr>
                </a:solidFill>
              </a:rPr>
              <a:pPr/>
              <a:t>1</a:t>
            </a:fld>
            <a:endParaRPr lang="en-US" dirty="0">
              <a:solidFill>
                <a:srgbClr val="1F497D">
                  <a:lumMod val="75000"/>
                </a:srgbClr>
              </a:solidFill>
            </a:endParaRPr>
          </a:p>
        </p:txBody>
      </p:sp>
    </p:spTree>
    <p:extLst>
      <p:ext uri="{BB962C8B-B14F-4D97-AF65-F5344CB8AC3E}">
        <p14:creationId xmlns:p14="http://schemas.microsoft.com/office/powerpoint/2010/main" val="1489823378"/>
      </p:ext>
    </p:extLst>
  </p:cSld>
  <p:clrMapOvr>
    <a:masterClrMapping/>
  </p:clrMapOvr>
  <p:transition>
    <p:split orient="ver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216989" y="908720"/>
            <a:ext cx="3891515" cy="5429056"/>
            <a:chOff x="5216989" y="908720"/>
            <a:chExt cx="3891515" cy="5429056"/>
          </a:xfrm>
        </p:grpSpPr>
        <p:sp>
          <p:nvSpPr>
            <p:cNvPr id="3" name="TextBox 2"/>
            <p:cNvSpPr txBox="1"/>
            <p:nvPr/>
          </p:nvSpPr>
          <p:spPr>
            <a:xfrm>
              <a:off x="5216989" y="5445224"/>
              <a:ext cx="3891515" cy="892552"/>
            </a:xfrm>
            <a:prstGeom prst="rect">
              <a:avLst/>
            </a:prstGeom>
            <a:noFill/>
          </p:spPr>
          <p:txBody>
            <a:bodyPr wrap="none" rtlCol="0">
              <a:spAutoFit/>
            </a:bodyPr>
            <a:lstStyle/>
            <a:p>
              <a:r>
                <a:rPr lang="en-GB" sz="1600" b="1" i="1" dirty="0" smtClean="0"/>
                <a:t>Second prototype:</a:t>
              </a:r>
              <a:r>
                <a:rPr lang="en-GB" sz="1600" dirty="0" smtClean="0"/>
                <a:t> </a:t>
              </a:r>
              <a:r>
                <a:rPr lang="en-GB" sz="1600" i="1" dirty="0">
                  <a:solidFill>
                    <a:srgbClr val="FF0000"/>
                  </a:solidFill>
                </a:rPr>
                <a:t>under </a:t>
              </a:r>
              <a:r>
                <a:rPr lang="en-GB" sz="1600" i="1" dirty="0" smtClean="0">
                  <a:solidFill>
                    <a:srgbClr val="FF0000"/>
                  </a:solidFill>
                </a:rPr>
                <a:t>engineering design</a:t>
              </a:r>
              <a:endParaRPr lang="en-GB" sz="1600" dirty="0" smtClean="0"/>
            </a:p>
            <a:p>
              <a:pPr marL="285750" indent="-285750">
                <a:buFontTx/>
                <a:buChar char="-"/>
              </a:pPr>
              <a:r>
                <a:rPr lang="en-GB" dirty="0"/>
                <a:t>O</a:t>
              </a:r>
              <a:r>
                <a:rPr lang="en-GB" dirty="0" smtClean="0"/>
                <a:t>ptimised geometry (less material);</a:t>
              </a:r>
            </a:p>
            <a:p>
              <a:pPr marL="285750" indent="-285750">
                <a:buFontTx/>
                <a:buChar char="-"/>
              </a:pPr>
              <a:r>
                <a:rPr lang="en-GB" dirty="0" smtClean="0"/>
                <a:t>Bonding test.</a:t>
              </a:r>
              <a:endParaRPr lang="en-GB" dirty="0"/>
            </a:p>
          </p:txBody>
        </p:sp>
        <p:pic>
          <p:nvPicPr>
            <p:cNvPr id="4" name="Picture 9" descr="G:\Departments\AB\Projects\RF-PM CLIC activities\Projects\RF structure development\photos\20130307_Integrated version disk\IMG_57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6056" y="3509123"/>
              <a:ext cx="2339963" cy="1755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10" descr="G:\Departments\AB\Projects\RF-PM CLIC activities\Projects\RF structure development\photos\20130307_Integrated version disk\IMG_57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6057" y="1772816"/>
              <a:ext cx="2339963" cy="1755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24128" y="908720"/>
              <a:ext cx="3153940" cy="892552"/>
            </a:xfrm>
            <a:prstGeom prst="rect">
              <a:avLst/>
            </a:prstGeom>
            <a:noFill/>
          </p:spPr>
          <p:txBody>
            <a:bodyPr wrap="none" rtlCol="0">
              <a:spAutoFit/>
            </a:bodyPr>
            <a:lstStyle/>
            <a:p>
              <a:r>
                <a:rPr lang="en-GB" sz="1600" b="1" i="1" dirty="0" smtClean="0"/>
                <a:t>First prototype: </a:t>
              </a:r>
              <a:r>
                <a:rPr lang="en-GB" sz="1600" i="1" dirty="0" smtClean="0">
                  <a:solidFill>
                    <a:srgbClr val="FF0000"/>
                  </a:solidFill>
                </a:rPr>
                <a:t>under test at CERN</a:t>
              </a:r>
              <a:r>
                <a:rPr lang="en-GB" sz="1600" dirty="0" smtClean="0">
                  <a:solidFill>
                    <a:srgbClr val="FF0000"/>
                  </a:solidFill>
                </a:rPr>
                <a:t> </a:t>
              </a:r>
            </a:p>
            <a:p>
              <a:pPr marL="285750" indent="-285750">
                <a:buFontTx/>
                <a:buChar char="-"/>
              </a:pPr>
              <a:r>
                <a:rPr lang="en-GB" dirty="0" smtClean="0"/>
                <a:t>Machining test;</a:t>
              </a:r>
            </a:p>
            <a:p>
              <a:pPr marL="285750" indent="-285750">
                <a:buFontTx/>
                <a:buChar char="-"/>
              </a:pPr>
              <a:r>
                <a:rPr lang="en-GB" dirty="0" smtClean="0"/>
                <a:t>Bonding test.</a:t>
              </a:r>
              <a:endParaRPr lang="en-GB" dirty="0"/>
            </a:p>
          </p:txBody>
        </p:sp>
      </p:grpSp>
      <p:grpSp>
        <p:nvGrpSpPr>
          <p:cNvPr id="16" name="Group 15"/>
          <p:cNvGrpSpPr/>
          <p:nvPr/>
        </p:nvGrpSpPr>
        <p:grpSpPr>
          <a:xfrm>
            <a:off x="216024" y="866736"/>
            <a:ext cx="5292080" cy="4397414"/>
            <a:chOff x="72008" y="866736"/>
            <a:chExt cx="5292080" cy="4397414"/>
          </a:xfrm>
        </p:grpSpPr>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25" y="2524684"/>
              <a:ext cx="4201445" cy="273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2008" y="866736"/>
              <a:ext cx="5292080" cy="2031325"/>
            </a:xfrm>
            <a:prstGeom prst="rect">
              <a:avLst/>
            </a:prstGeom>
          </p:spPr>
          <p:txBody>
            <a:bodyPr wrap="square">
              <a:spAutoFit/>
            </a:bodyPr>
            <a:lstStyle/>
            <a:p>
              <a:r>
                <a:rPr lang="en-GB" dirty="0"/>
                <a:t>Vacuum manifolds are brazed to the bonded disk stack </a:t>
              </a:r>
            </a:p>
            <a:p>
              <a:pPr indent="179388"/>
              <a:r>
                <a:rPr lang="en-GB" i="1" dirty="0" smtClean="0"/>
                <a:t>- many </a:t>
              </a:r>
              <a:r>
                <a:rPr lang="en-GB" i="1" dirty="0"/>
                <a:t>pieces to handle;</a:t>
              </a:r>
            </a:p>
            <a:p>
              <a:pPr indent="179388"/>
              <a:r>
                <a:rPr lang="en-GB" i="1" dirty="0" smtClean="0"/>
                <a:t>- potential </a:t>
              </a:r>
              <a:r>
                <a:rPr lang="en-GB" i="1" dirty="0"/>
                <a:t>assembly errors;</a:t>
              </a:r>
            </a:p>
            <a:p>
              <a:pPr indent="179388"/>
              <a:r>
                <a:rPr lang="en-GB" i="1" dirty="0" smtClean="0"/>
                <a:t>- risk </a:t>
              </a:r>
              <a:r>
                <a:rPr lang="en-GB" i="1" dirty="0"/>
                <a:t>of braze filler material inside the structure;</a:t>
              </a:r>
            </a:p>
            <a:p>
              <a:pPr indent="179388"/>
              <a:r>
                <a:rPr lang="en-GB" i="1" dirty="0" smtClean="0"/>
                <a:t>- additional features (e.g</a:t>
              </a:r>
              <a:r>
                <a:rPr lang="en-GB" i="1" dirty="0"/>
                <a:t>. cooling </a:t>
              </a:r>
              <a:r>
                <a:rPr lang="en-GB" i="1" dirty="0" smtClean="0"/>
                <a:t>circuits).</a:t>
              </a:r>
              <a:endParaRPr lang="en-GB" i="1" dirty="0"/>
            </a:p>
            <a:p>
              <a:r>
                <a:rPr lang="en-GB" dirty="0"/>
                <a:t>Several heating cycles;</a:t>
              </a:r>
            </a:p>
            <a:p>
              <a:r>
                <a:rPr lang="en-GB" dirty="0"/>
                <a:t>High cost.</a:t>
              </a:r>
            </a:p>
          </p:txBody>
        </p:sp>
      </p:grpSp>
      <p:grpSp>
        <p:nvGrpSpPr>
          <p:cNvPr id="17" name="Group 16"/>
          <p:cNvGrpSpPr/>
          <p:nvPr/>
        </p:nvGrpSpPr>
        <p:grpSpPr>
          <a:xfrm>
            <a:off x="216024" y="5429919"/>
            <a:ext cx="4572000" cy="936105"/>
            <a:chOff x="72008" y="5429919"/>
            <a:chExt cx="4572000" cy="936105"/>
          </a:xfrm>
        </p:grpSpPr>
        <p:sp>
          <p:nvSpPr>
            <p:cNvPr id="13" name="Right Arrow 12"/>
            <p:cNvSpPr/>
            <p:nvPr/>
          </p:nvSpPr>
          <p:spPr>
            <a:xfrm rot="5400000">
              <a:off x="2206411" y="5298320"/>
              <a:ext cx="289773" cy="55297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Rectangle 13"/>
            <p:cNvSpPr/>
            <p:nvPr/>
          </p:nvSpPr>
          <p:spPr>
            <a:xfrm>
              <a:off x="72008" y="5719693"/>
              <a:ext cx="4572000" cy="646331"/>
            </a:xfrm>
            <a:prstGeom prst="rect">
              <a:avLst/>
            </a:prstGeom>
          </p:spPr>
          <p:txBody>
            <a:bodyPr>
              <a:spAutoFit/>
            </a:bodyPr>
            <a:lstStyle/>
            <a:p>
              <a:pPr algn="ctr">
                <a:spcAft>
                  <a:spcPts val="1200"/>
                </a:spcAft>
              </a:pPr>
              <a:r>
                <a:rPr lang="en-US" dirty="0"/>
                <a:t>Launched the study of integrated disk (</a:t>
              </a:r>
              <a:r>
                <a:rPr lang="en-US" dirty="0">
                  <a:sym typeface="Wingdings" pitchFamily="2" charset="2"/>
                </a:rPr>
                <a:t>integrate several function as one piece</a:t>
              </a:r>
              <a:r>
                <a:rPr lang="en-US" dirty="0"/>
                <a:t>).</a:t>
              </a:r>
              <a:endParaRPr lang="en-US" dirty="0">
                <a:sym typeface="Wingdings" pitchFamily="2" charset="2"/>
              </a:endParaRPr>
            </a:p>
          </p:txBody>
        </p:sp>
      </p:grpSp>
    </p:spTree>
    <p:extLst>
      <p:ext uri="{BB962C8B-B14F-4D97-AF65-F5344CB8AC3E}">
        <p14:creationId xmlns:p14="http://schemas.microsoft.com/office/powerpoint/2010/main" val="382302082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smtClean="0"/>
              <a:t>PETS</a:t>
            </a:r>
            <a:endParaRPr lang="en-GB" dirty="0"/>
          </a:p>
        </p:txBody>
      </p:sp>
      <p:grpSp>
        <p:nvGrpSpPr>
          <p:cNvPr id="10" name="Group 9"/>
          <p:cNvGrpSpPr/>
          <p:nvPr/>
        </p:nvGrpSpPr>
        <p:grpSpPr>
          <a:xfrm>
            <a:off x="395536" y="971436"/>
            <a:ext cx="8136904" cy="5049852"/>
            <a:chOff x="395536" y="971436"/>
            <a:chExt cx="8136904" cy="5049852"/>
          </a:xfrm>
        </p:grpSpPr>
        <p:sp>
          <p:nvSpPr>
            <p:cNvPr id="7" name="TextBox 6"/>
            <p:cNvSpPr txBox="1"/>
            <p:nvPr/>
          </p:nvSpPr>
          <p:spPr>
            <a:xfrm>
              <a:off x="611560" y="971436"/>
              <a:ext cx="7920880" cy="646331"/>
            </a:xfrm>
            <a:prstGeom prst="rect">
              <a:avLst/>
            </a:prstGeom>
          </p:spPr>
          <p:txBody>
            <a:bodyPr wrap="square">
              <a:spAutoFit/>
            </a:bodyPr>
            <a:lstStyle>
              <a:defPPr>
                <a:defRPr lang="en-US"/>
              </a:defPPr>
              <a:lvl1pPr algn="ctr">
                <a:spcBef>
                  <a:spcPct val="10000"/>
                </a:spcBef>
                <a:defRPr>
                  <a:latin typeface="Calibri" pitchFamily="34" charset="0"/>
                </a:defRPr>
              </a:lvl1pPr>
            </a:lstStyle>
            <a:p>
              <a:r>
                <a:rPr lang="en-GB" dirty="0" smtClean="0"/>
                <a:t>… made </a:t>
              </a:r>
              <a:r>
                <a:rPr lang="en-GB" dirty="0"/>
                <a:t>of joint octants placed in a mini-tank brazed </a:t>
              </a:r>
              <a:r>
                <a:rPr lang="en-GB" dirty="0" smtClean="0"/>
                <a:t>to a </a:t>
              </a:r>
              <a:r>
                <a:rPr lang="en-GB" dirty="0"/>
                <a:t>compact coupler combined with ‘ON-OFF’ mechanism</a:t>
              </a:r>
              <a:endParaRPr lang="fr-FR" dirty="0"/>
            </a:p>
          </p:txBody>
        </p:sp>
        <p:pic>
          <p:nvPicPr>
            <p:cNvPr id="6" name="Picture 5"/>
            <p:cNvPicPr/>
            <p:nvPr/>
          </p:nvPicPr>
          <p:blipFill>
            <a:blip r:embed="rId2" cstate="print"/>
            <a:srcRect/>
            <a:stretch>
              <a:fillRect/>
            </a:stretch>
          </p:blipFill>
          <p:spPr bwMode="auto">
            <a:xfrm>
              <a:off x="1305442" y="1844824"/>
              <a:ext cx="6794950" cy="4104456"/>
            </a:xfrm>
            <a:prstGeom prst="rect">
              <a:avLst/>
            </a:prstGeom>
            <a:solidFill>
              <a:schemeClr val="tx2"/>
            </a:solidFill>
            <a:ln w="9525">
              <a:noFill/>
              <a:miter lim="800000"/>
              <a:headEnd/>
              <a:tailEnd/>
            </a:ln>
          </p:spPr>
        </p:pic>
        <p:sp>
          <p:nvSpPr>
            <p:cNvPr id="8" name="Rectangle 7"/>
            <p:cNvSpPr/>
            <p:nvPr/>
          </p:nvSpPr>
          <p:spPr>
            <a:xfrm>
              <a:off x="395536" y="4944070"/>
              <a:ext cx="1351204" cy="1077218"/>
            </a:xfrm>
            <a:prstGeom prst="rect">
              <a:avLst/>
            </a:prstGeom>
          </p:spPr>
          <p:txBody>
            <a:bodyPr wrap="none">
              <a:spAutoFit/>
            </a:bodyPr>
            <a:lstStyle/>
            <a:p>
              <a:r>
                <a:rPr lang="en-GB" sz="1600" b="1" dirty="0" smtClean="0">
                  <a:solidFill>
                    <a:srgbClr val="0000FF"/>
                  </a:solidFill>
                </a:rPr>
                <a:t>P </a:t>
              </a:r>
              <a:r>
                <a:rPr lang="en-GB" sz="1600" dirty="0" smtClean="0"/>
                <a:t>ower  </a:t>
              </a:r>
            </a:p>
            <a:p>
              <a:r>
                <a:rPr lang="en-GB" sz="1600" b="1" dirty="0" smtClean="0">
                  <a:solidFill>
                    <a:srgbClr val="0000FF"/>
                  </a:solidFill>
                </a:rPr>
                <a:t>E </a:t>
              </a:r>
              <a:r>
                <a:rPr lang="en-GB" sz="1600" dirty="0" smtClean="0"/>
                <a:t>xtraction  &amp; </a:t>
              </a:r>
            </a:p>
            <a:p>
              <a:r>
                <a:rPr lang="en-GB" sz="1600" b="1" dirty="0" smtClean="0">
                  <a:solidFill>
                    <a:srgbClr val="0000FF"/>
                  </a:solidFill>
                </a:rPr>
                <a:t>T </a:t>
              </a:r>
              <a:r>
                <a:rPr lang="en-GB" sz="1600" dirty="0" smtClean="0"/>
                <a:t>ransfer  </a:t>
              </a:r>
            </a:p>
            <a:p>
              <a:r>
                <a:rPr lang="en-GB" sz="1600" b="1" dirty="0" smtClean="0">
                  <a:solidFill>
                    <a:srgbClr val="0000FF"/>
                  </a:solidFill>
                </a:rPr>
                <a:t>S </a:t>
              </a:r>
              <a:r>
                <a:rPr lang="en-GB" sz="1600" dirty="0" smtClean="0"/>
                <a:t>tructure</a:t>
              </a:r>
              <a:endParaRPr lang="en-GB" sz="1600" dirty="0"/>
            </a:p>
          </p:txBody>
        </p:sp>
      </p:grpSp>
    </p:spTree>
    <p:extLst>
      <p:ext uri="{BB962C8B-B14F-4D97-AF65-F5344CB8AC3E}">
        <p14:creationId xmlns:p14="http://schemas.microsoft.com/office/powerpoint/2010/main" val="2488244349"/>
      </p:ext>
    </p:extLst>
  </p:cSld>
  <p:clrMapOvr>
    <a:masterClrMapping/>
  </p:clrMapOvr>
  <p:transition>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4718" y="2724782"/>
            <a:ext cx="9052435" cy="3593830"/>
            <a:chOff x="44718" y="2724782"/>
            <a:chExt cx="9052435" cy="359383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7959">
              <a:off x="44718" y="2724782"/>
              <a:ext cx="905243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85378" y="5949280"/>
              <a:ext cx="3974654" cy="369332"/>
            </a:xfrm>
            <a:prstGeom prst="rect">
              <a:avLst/>
            </a:prstGeom>
          </p:spPr>
          <p:txBody>
            <a:bodyPr wrap="square">
              <a:spAutoFit/>
            </a:bodyPr>
            <a:lstStyle>
              <a:defPPr>
                <a:defRPr lang="en-US"/>
              </a:defPPr>
              <a:lvl1pPr algn="r">
                <a:defRPr i="1"/>
              </a:lvl1pPr>
            </a:lstStyle>
            <a:p>
              <a:pPr algn="ctr"/>
              <a:r>
                <a:rPr lang="en-GB" dirty="0"/>
                <a:t>D</a:t>
              </a:r>
              <a:r>
                <a:rPr lang="en-GB" dirty="0" smtClean="0"/>
                <a:t>ouble-length PETS bar  for CLEX tests </a:t>
              </a:r>
              <a:endParaRPr lang="fr-FR" dirty="0"/>
            </a:p>
          </p:txBody>
        </p:sp>
      </p:grpSp>
      <p:sp>
        <p:nvSpPr>
          <p:cNvPr id="2" name="Title 1"/>
          <p:cNvSpPr>
            <a:spLocks noGrp="1"/>
          </p:cNvSpPr>
          <p:nvPr>
            <p:ph type="title"/>
          </p:nvPr>
        </p:nvSpPr>
        <p:spPr/>
        <p:txBody>
          <a:bodyPr/>
          <a:lstStyle/>
          <a:p>
            <a:r>
              <a:rPr lang="en-GB" dirty="0" smtClean="0"/>
              <a:t>PETS  bar  (octant)</a:t>
            </a:r>
            <a:endParaRPr lang="en-GB" dirty="0"/>
          </a:p>
        </p:txBody>
      </p:sp>
      <p:sp>
        <p:nvSpPr>
          <p:cNvPr id="10" name="TextBox 9"/>
          <p:cNvSpPr txBox="1"/>
          <p:nvPr/>
        </p:nvSpPr>
        <p:spPr>
          <a:xfrm>
            <a:off x="5148064" y="1251337"/>
            <a:ext cx="3410713" cy="1169551"/>
          </a:xfrm>
          <a:prstGeom prst="rect">
            <a:avLst/>
          </a:prstGeom>
          <a:noFill/>
        </p:spPr>
        <p:txBody>
          <a:bodyPr wrap="square" rtlCol="0">
            <a:spAutoFit/>
          </a:bodyPr>
          <a:lstStyle/>
          <a:p>
            <a:pPr algn="just"/>
            <a:r>
              <a:rPr lang="en-GB" i="1" u="sng" dirty="0" smtClean="0">
                <a:solidFill>
                  <a:srgbClr val="0000FF"/>
                </a:solidFill>
                <a:latin typeface="+mj-lt"/>
                <a:cs typeface="Tahoma" pitchFamily="34" charset="0"/>
              </a:rPr>
              <a:t>Octant shape accuracy</a:t>
            </a:r>
            <a:r>
              <a:rPr lang="en-GB" i="1" dirty="0" smtClean="0">
                <a:solidFill>
                  <a:srgbClr val="0000FF"/>
                </a:solidFill>
                <a:latin typeface="+mj-lt"/>
                <a:cs typeface="Tahoma" pitchFamily="34" charset="0"/>
              </a:rPr>
              <a:t> - 0.015 mm</a:t>
            </a:r>
          </a:p>
          <a:p>
            <a:pPr algn="just"/>
            <a:endParaRPr lang="en-GB" sz="800" i="1" dirty="0" smtClean="0">
              <a:solidFill>
                <a:srgbClr val="0000FF"/>
              </a:solidFill>
              <a:latin typeface="+mj-lt"/>
              <a:cs typeface="Tahoma" pitchFamily="34" charset="0"/>
            </a:endParaRPr>
          </a:p>
          <a:p>
            <a:pPr algn="just"/>
            <a:r>
              <a:rPr lang="en-GB" i="1" u="sng" dirty="0" smtClean="0">
                <a:solidFill>
                  <a:srgbClr val="0000FF"/>
                </a:solidFill>
                <a:latin typeface="+mj-lt"/>
                <a:cs typeface="Tahoma" pitchFamily="34" charset="0"/>
              </a:rPr>
              <a:t>Flatness</a:t>
            </a:r>
            <a:r>
              <a:rPr lang="en-GB" i="1" dirty="0" smtClean="0">
                <a:solidFill>
                  <a:srgbClr val="0000FF"/>
                </a:solidFill>
                <a:latin typeface="+mj-lt"/>
                <a:cs typeface="Tahoma" pitchFamily="34" charset="0"/>
              </a:rPr>
              <a:t> - 0.01 mm</a:t>
            </a:r>
          </a:p>
          <a:p>
            <a:pPr algn="just"/>
            <a:endParaRPr lang="en-GB" sz="800" i="1" dirty="0" smtClean="0">
              <a:solidFill>
                <a:srgbClr val="0000FF"/>
              </a:solidFill>
              <a:latin typeface="+mj-lt"/>
              <a:cs typeface="Tahoma" pitchFamily="34" charset="0"/>
            </a:endParaRPr>
          </a:p>
          <a:p>
            <a:pPr algn="just"/>
            <a:r>
              <a:rPr lang="en-GB" i="1" u="sng" dirty="0" smtClean="0">
                <a:solidFill>
                  <a:srgbClr val="0000FF"/>
                </a:solidFill>
                <a:latin typeface="+mj-lt"/>
                <a:cs typeface="Tahoma" pitchFamily="34" charset="0"/>
              </a:rPr>
              <a:t>Surface roughness</a:t>
            </a:r>
            <a:r>
              <a:rPr lang="en-GB" i="1" dirty="0">
                <a:solidFill>
                  <a:srgbClr val="0000FF"/>
                </a:solidFill>
                <a:latin typeface="+mj-lt"/>
                <a:cs typeface="Tahoma" pitchFamily="34" charset="0"/>
              </a:rPr>
              <a:t> </a:t>
            </a:r>
            <a:r>
              <a:rPr lang="en-GB" i="1" dirty="0" smtClean="0">
                <a:solidFill>
                  <a:srgbClr val="0000FF"/>
                </a:solidFill>
                <a:latin typeface="+mj-lt"/>
                <a:cs typeface="Tahoma" pitchFamily="34" charset="0"/>
              </a:rPr>
              <a:t>- Ra </a:t>
            </a:r>
            <a:r>
              <a:rPr lang="en-GB" i="1" dirty="0">
                <a:solidFill>
                  <a:srgbClr val="0000FF"/>
                </a:solidFill>
                <a:latin typeface="+mj-lt"/>
                <a:cs typeface="Tahoma" pitchFamily="34" charset="0"/>
              </a:rPr>
              <a:t>0.1 </a:t>
            </a:r>
            <a:r>
              <a:rPr lang="el-GR" i="1" dirty="0">
                <a:solidFill>
                  <a:srgbClr val="0000FF"/>
                </a:solidFill>
                <a:latin typeface="+mj-lt"/>
                <a:cs typeface="Tahoma" pitchFamily="34" charset="0"/>
              </a:rPr>
              <a:t>μ</a:t>
            </a:r>
            <a:r>
              <a:rPr lang="en-GB" i="1" dirty="0">
                <a:solidFill>
                  <a:srgbClr val="0000FF"/>
                </a:solidFill>
                <a:latin typeface="+mj-lt"/>
                <a:cs typeface="Tahoma" pitchFamily="34" charset="0"/>
              </a:rPr>
              <a:t>m </a:t>
            </a:r>
          </a:p>
        </p:txBody>
      </p:sp>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35696" y="764704"/>
            <a:ext cx="3168352" cy="24944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7020272" y="5890350"/>
            <a:ext cx="1665528" cy="397732"/>
            <a:chOff x="7182368" y="5890350"/>
            <a:chExt cx="1665528" cy="397732"/>
          </a:xfrm>
        </p:grpSpPr>
        <p:sp>
          <p:nvSpPr>
            <p:cNvPr id="15" name="Right Arrow 14"/>
            <p:cNvSpPr/>
            <p:nvPr/>
          </p:nvSpPr>
          <p:spPr>
            <a:xfrm>
              <a:off x="7182368" y="5890350"/>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6" name="TextBox 15">
              <a:hlinkClick r:id="rId5" action="ppaction://hlinksldjump"/>
            </p:cNvPr>
            <p:cNvSpPr txBox="1"/>
            <p:nvPr/>
          </p:nvSpPr>
          <p:spPr>
            <a:xfrm>
              <a:off x="7686424" y="5908630"/>
              <a:ext cx="1161472" cy="369332"/>
            </a:xfrm>
            <a:prstGeom prst="rect">
              <a:avLst/>
            </a:prstGeom>
            <a:noFill/>
          </p:spPr>
          <p:txBody>
            <a:bodyPr wrap="none" rtlCol="0">
              <a:spAutoFit/>
            </a:bodyPr>
            <a:lstStyle/>
            <a:p>
              <a:r>
                <a:rPr lang="en-GB" b="1" dirty="0" smtClean="0"/>
                <a:t>DRAWING</a:t>
              </a:r>
              <a:endParaRPr lang="en-GB" b="1" dirty="0"/>
            </a:p>
          </p:txBody>
        </p:sp>
      </p:grpSp>
    </p:spTree>
    <p:extLst>
      <p:ext uri="{BB962C8B-B14F-4D97-AF65-F5344CB8AC3E}">
        <p14:creationId xmlns:p14="http://schemas.microsoft.com/office/powerpoint/2010/main" val="389849082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PETS  UNIT  ASSEMBLY</a:t>
            </a:r>
            <a:endParaRPr lang="en-GB" dirty="0"/>
          </a:p>
        </p:txBody>
      </p:sp>
      <p:grpSp>
        <p:nvGrpSpPr>
          <p:cNvPr id="19" name="Group 18"/>
          <p:cNvGrpSpPr/>
          <p:nvPr/>
        </p:nvGrpSpPr>
        <p:grpSpPr>
          <a:xfrm>
            <a:off x="323528" y="1124744"/>
            <a:ext cx="6912768" cy="5121860"/>
            <a:chOff x="35496" y="1124744"/>
            <a:chExt cx="6912768" cy="5121860"/>
          </a:xfrm>
        </p:grpSpPr>
        <p:pic>
          <p:nvPicPr>
            <p:cNvPr id="4" name="Picture 3"/>
            <p:cNvPicPr/>
            <p:nvPr/>
          </p:nvPicPr>
          <p:blipFill>
            <a:blip r:embed="rId2" cstate="print"/>
            <a:srcRect/>
            <a:stretch>
              <a:fillRect/>
            </a:stretch>
          </p:blipFill>
          <p:spPr bwMode="auto">
            <a:xfrm>
              <a:off x="35496" y="1124744"/>
              <a:ext cx="6912768" cy="4536504"/>
            </a:xfrm>
            <a:prstGeom prst="rect">
              <a:avLst/>
            </a:prstGeom>
            <a:noFill/>
            <a:ln w="9525">
              <a:noFill/>
              <a:miter lim="800000"/>
              <a:headEnd/>
              <a:tailEnd/>
            </a:ln>
          </p:spPr>
        </p:pic>
        <p:sp>
          <p:nvSpPr>
            <p:cNvPr id="13" name="TextBox 12"/>
            <p:cNvSpPr txBox="1"/>
            <p:nvPr/>
          </p:nvSpPr>
          <p:spPr>
            <a:xfrm>
              <a:off x="107504" y="5877272"/>
              <a:ext cx="4536504" cy="369332"/>
            </a:xfrm>
            <a:prstGeom prst="rect">
              <a:avLst/>
            </a:prstGeom>
          </p:spPr>
          <p:txBody>
            <a:bodyPr wrap="square">
              <a:spAutoFit/>
            </a:bodyPr>
            <a:lstStyle>
              <a:defPPr>
                <a:defRPr lang="en-US"/>
              </a:defPPr>
              <a:lvl1pPr algn="ctr">
                <a:spcBef>
                  <a:spcPct val="10000"/>
                </a:spcBef>
                <a:defRPr>
                  <a:latin typeface="Calibri" pitchFamily="34" charset="0"/>
                </a:defRPr>
              </a:lvl1pPr>
            </a:lstStyle>
            <a:p>
              <a:r>
                <a:rPr lang="en-GB" dirty="0" smtClean="0"/>
                <a:t>brazing and EBW steps required</a:t>
              </a:r>
              <a:endParaRPr lang="en-GB" dirty="0"/>
            </a:p>
          </p:txBody>
        </p:sp>
      </p:grpSp>
      <p:grpSp>
        <p:nvGrpSpPr>
          <p:cNvPr id="15" name="Group 14"/>
          <p:cNvGrpSpPr/>
          <p:nvPr/>
        </p:nvGrpSpPr>
        <p:grpSpPr>
          <a:xfrm>
            <a:off x="7241657" y="692696"/>
            <a:ext cx="1877007" cy="3025224"/>
            <a:chOff x="7241657" y="692696"/>
            <a:chExt cx="1877007" cy="3025224"/>
          </a:xfrm>
        </p:grpSpPr>
        <p:pic>
          <p:nvPicPr>
            <p:cNvPr id="10" name="Picture 2" descr="\\cern.ch\dfs\Departments\AB\Projects\RF-PM CLIC activities\Projects\RF structure development\photos\20120424 II and measurements DL PETS with damping material\DSC054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51" r="17331" b="10549"/>
            <a:stretch/>
          </p:blipFill>
          <p:spPr bwMode="auto">
            <a:xfrm>
              <a:off x="7241657" y="692696"/>
              <a:ext cx="1794839" cy="2523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1817" y="3133145"/>
              <a:ext cx="1866847" cy="584775"/>
            </a:xfrm>
            <a:prstGeom prst="rect">
              <a:avLst/>
            </a:prstGeom>
          </p:spPr>
          <p:txBody>
            <a:bodyPr wrap="square">
              <a:spAutoFit/>
            </a:bodyPr>
            <a:lstStyle>
              <a:defPPr>
                <a:defRPr lang="en-US"/>
              </a:defPPr>
              <a:lvl1pPr algn="r">
                <a:defRPr i="1"/>
              </a:lvl1pPr>
            </a:lstStyle>
            <a:p>
              <a:pPr algn="l"/>
              <a:r>
                <a:rPr lang="en-GB" sz="1600" dirty="0" smtClean="0"/>
                <a:t>          Pre-alignment </a:t>
              </a:r>
            </a:p>
            <a:p>
              <a:pPr algn="l"/>
              <a:r>
                <a:rPr lang="en-GB" sz="1600" dirty="0" smtClean="0"/>
                <a:t>&amp; control</a:t>
              </a:r>
              <a:endParaRPr lang="fr-FR" sz="1600" dirty="0"/>
            </a:p>
          </p:txBody>
        </p:sp>
        <p:sp>
          <p:nvSpPr>
            <p:cNvPr id="3" name="Isosceles Triangle 2"/>
            <p:cNvSpPr/>
            <p:nvPr/>
          </p:nvSpPr>
          <p:spPr>
            <a:xfrm>
              <a:off x="7380312" y="3216121"/>
              <a:ext cx="288032" cy="140871"/>
            </a:xfrm>
            <a:prstGeom prst="triangle">
              <a:avLst/>
            </a:prstGeom>
            <a:solidFill>
              <a:srgbClr val="0070C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grpSp>
        <p:nvGrpSpPr>
          <p:cNvPr id="18" name="Group 17"/>
          <p:cNvGrpSpPr/>
          <p:nvPr/>
        </p:nvGrpSpPr>
        <p:grpSpPr>
          <a:xfrm>
            <a:off x="5508103" y="4005064"/>
            <a:ext cx="3528393" cy="2304256"/>
            <a:chOff x="5508103" y="4005064"/>
            <a:chExt cx="3528393" cy="2304256"/>
          </a:xfrm>
        </p:grpSpPr>
        <p:pic>
          <p:nvPicPr>
            <p:cNvPr id="12" name="Picture 3" descr="\\cern.ch\dfs\Departments\AB\Projects\RF-PM CLIC activities\Projects\RF structure development\photos\20111013_PETS-PreAssembly\DSC036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3665" y="4005064"/>
              <a:ext cx="1722831" cy="2297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08103" y="5970766"/>
              <a:ext cx="1440161" cy="338554"/>
            </a:xfrm>
            <a:prstGeom prst="rect">
              <a:avLst/>
            </a:prstGeom>
          </p:spPr>
          <p:txBody>
            <a:bodyPr wrap="square">
              <a:spAutoFit/>
            </a:bodyPr>
            <a:lstStyle>
              <a:defPPr>
                <a:defRPr lang="en-US"/>
              </a:defPPr>
              <a:lvl1pPr algn="r">
                <a:defRPr i="1"/>
              </a:lvl1pPr>
            </a:lstStyle>
            <a:p>
              <a:pPr algn="l"/>
              <a:r>
                <a:rPr lang="en-GB" sz="1600" dirty="0" smtClean="0"/>
                <a:t>Assembled unit</a:t>
              </a:r>
              <a:endParaRPr lang="fr-FR" sz="1600" dirty="0"/>
            </a:p>
          </p:txBody>
        </p:sp>
        <p:sp>
          <p:nvSpPr>
            <p:cNvPr id="17" name="Isosceles Triangle 16"/>
            <p:cNvSpPr/>
            <p:nvPr/>
          </p:nvSpPr>
          <p:spPr>
            <a:xfrm rot="5400000">
              <a:off x="6949836" y="6072265"/>
              <a:ext cx="288032" cy="140871"/>
            </a:xfrm>
            <a:prstGeom prst="triangle">
              <a:avLst/>
            </a:prstGeom>
            <a:solidFill>
              <a:srgbClr val="0070C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359312124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smtClean="0"/>
              <a:t>MODULE  PROTOTYPE  TEST  PROGRAM</a:t>
            </a:r>
            <a:endParaRPr lang="en-GB" dirty="0"/>
          </a:p>
        </p:txBody>
      </p:sp>
      <p:grpSp>
        <p:nvGrpSpPr>
          <p:cNvPr id="14" name="Group 13"/>
          <p:cNvGrpSpPr/>
          <p:nvPr/>
        </p:nvGrpSpPr>
        <p:grpSpPr>
          <a:xfrm>
            <a:off x="3347864" y="1268760"/>
            <a:ext cx="5565170" cy="2520280"/>
            <a:chOff x="3419872" y="1268760"/>
            <a:chExt cx="5565170" cy="2520280"/>
          </a:xfrm>
        </p:grpSpPr>
        <p:sp>
          <p:nvSpPr>
            <p:cNvPr id="3" name="Rectangle 2"/>
            <p:cNvSpPr/>
            <p:nvPr/>
          </p:nvSpPr>
          <p:spPr>
            <a:xfrm>
              <a:off x="3419872" y="1268760"/>
              <a:ext cx="5565170" cy="523220"/>
            </a:xfrm>
            <a:prstGeom prst="rect">
              <a:avLst/>
            </a:prstGeom>
          </p:spPr>
          <p:txBody>
            <a:bodyPr wrap="square">
              <a:spAutoFit/>
            </a:bodyPr>
            <a:lstStyle/>
            <a:p>
              <a:pPr>
                <a:defRPr/>
              </a:pPr>
              <a:r>
                <a:rPr lang="en-US" sz="2800" b="1" dirty="0" smtClean="0">
                  <a:solidFill>
                    <a:srgbClr val="C00000"/>
                  </a:solidFill>
                </a:rPr>
                <a:t>LAB version </a:t>
              </a:r>
              <a:r>
                <a:rPr lang="en-US" sz="2800" i="1" dirty="0" smtClean="0">
                  <a:solidFill>
                    <a:srgbClr val="C00000"/>
                  </a:solidFill>
                </a:rPr>
                <a:t>(no RF)</a:t>
              </a:r>
              <a:r>
                <a:rPr lang="en-US" sz="2800" i="1" dirty="0">
                  <a:solidFill>
                    <a:srgbClr val="C00000"/>
                  </a:solidFill>
                </a:rPr>
                <a:t> </a:t>
              </a:r>
              <a:r>
                <a:rPr lang="en-US" sz="2800" b="1" dirty="0">
                  <a:solidFill>
                    <a:srgbClr val="C00000"/>
                  </a:solidFill>
                  <a:sym typeface="Wingdings" pitchFamily="2" charset="2"/>
                </a:rPr>
                <a:t> </a:t>
              </a:r>
              <a:r>
                <a:rPr lang="en-US" sz="2800" b="1" dirty="0" smtClean="0">
                  <a:solidFill>
                    <a:srgbClr val="C00000"/>
                  </a:solidFill>
                </a:rPr>
                <a:t>4 modules</a:t>
              </a:r>
              <a:endParaRPr lang="en-US" sz="2800" dirty="0" smtClean="0">
                <a:solidFill>
                  <a:srgbClr val="C00000"/>
                </a:solidFill>
              </a:endParaRPr>
            </a:p>
          </p:txBody>
        </p:sp>
        <p:sp>
          <p:nvSpPr>
            <p:cNvPr id="4" name="TextBox 3"/>
            <p:cNvSpPr txBox="1"/>
            <p:nvPr/>
          </p:nvSpPr>
          <p:spPr>
            <a:xfrm>
              <a:off x="3419872" y="1850048"/>
              <a:ext cx="5565170" cy="1938992"/>
            </a:xfrm>
            <a:prstGeom prst="rect">
              <a:avLst/>
            </a:prstGeom>
            <a:noFill/>
            <a:ln>
              <a:noFill/>
              <a:prstDash val="sysDash"/>
            </a:ln>
          </p:spPr>
          <p:txBody>
            <a:bodyPr wrap="square" rtlCol="0">
              <a:spAutoFit/>
            </a:bodyPr>
            <a:lstStyle/>
            <a:p>
              <a:r>
                <a:rPr lang="en-US" sz="2000" dirty="0" smtClean="0">
                  <a:solidFill>
                    <a:srgbClr val="FF0000"/>
                  </a:solidFill>
                </a:rPr>
                <a:t>Demonstration of the two-beam module design (from single technical system to complete modules)</a:t>
              </a:r>
            </a:p>
            <a:p>
              <a:r>
                <a:rPr lang="en-US" sz="2000" i="1" dirty="0" smtClean="0"/>
                <a:t>This implies the assembly and integration of all components and technical systems, such as RF, magnet, vacuum, alignment and stabilization, in the very compact 2-m long two-beam module</a:t>
              </a:r>
              <a:endParaRPr lang="en-US" sz="2000" i="1" dirty="0"/>
            </a:p>
          </p:txBody>
        </p:sp>
      </p:grpSp>
      <p:sp>
        <p:nvSpPr>
          <p:cNvPr id="9" name="TextBox 8"/>
          <p:cNvSpPr txBox="1"/>
          <p:nvPr/>
        </p:nvSpPr>
        <p:spPr>
          <a:xfrm>
            <a:off x="5281074" y="764704"/>
            <a:ext cx="1661032" cy="461665"/>
          </a:xfrm>
          <a:prstGeom prst="rect">
            <a:avLst/>
          </a:prstGeom>
          <a:noFill/>
        </p:spPr>
        <p:txBody>
          <a:bodyPr wrap="none" rtlCol="0">
            <a:spAutoFit/>
          </a:bodyPr>
          <a:lstStyle/>
          <a:p>
            <a:r>
              <a:rPr lang="en-GB" sz="2400" b="1" dirty="0" smtClean="0"/>
              <a:t>2010 - 2017</a:t>
            </a:r>
            <a:endParaRPr lang="fr-FR" sz="2400" b="1" dirty="0"/>
          </a:p>
        </p:txBody>
      </p:sp>
      <p:cxnSp>
        <p:nvCxnSpPr>
          <p:cNvPr id="10" name="Straight Connector 9"/>
          <p:cNvCxnSpPr/>
          <p:nvPr/>
        </p:nvCxnSpPr>
        <p:spPr>
          <a:xfrm>
            <a:off x="9468544" y="-873"/>
            <a:ext cx="0" cy="6525344"/>
          </a:xfrm>
          <a:prstGeom prst="line">
            <a:avLst/>
          </a:prstGeom>
          <a:ln w="3810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47864" y="4092351"/>
            <a:ext cx="5565170" cy="1928937"/>
            <a:chOff x="3347864" y="4092351"/>
            <a:chExt cx="5565170" cy="1928937"/>
          </a:xfrm>
        </p:grpSpPr>
        <p:sp>
          <p:nvSpPr>
            <p:cNvPr id="6" name="TextBox 5"/>
            <p:cNvSpPr txBox="1"/>
            <p:nvPr/>
          </p:nvSpPr>
          <p:spPr>
            <a:xfrm>
              <a:off x="3351416" y="4697849"/>
              <a:ext cx="5561618" cy="1323439"/>
            </a:xfrm>
            <a:prstGeom prst="rect">
              <a:avLst/>
            </a:prstGeom>
            <a:noFill/>
            <a:ln>
              <a:noFill/>
              <a:prstDash val="sysDash"/>
            </a:ln>
          </p:spPr>
          <p:txBody>
            <a:bodyPr wrap="square" rtlCol="0">
              <a:spAutoFit/>
            </a:bodyPr>
            <a:lstStyle/>
            <a:p>
              <a:r>
                <a:rPr lang="en-US" sz="2000" dirty="0" smtClean="0">
                  <a:solidFill>
                    <a:srgbClr val="0000FF"/>
                  </a:solidFill>
                  <a:latin typeface="+mn-lt"/>
                </a:rPr>
                <a:t>Demonstration of the two-beam acceleration with beam and RF with real modules</a:t>
              </a:r>
            </a:p>
            <a:p>
              <a:r>
                <a:rPr lang="en-US" sz="2000" i="1" dirty="0" smtClean="0">
                  <a:latin typeface="+mn-lt"/>
                </a:rPr>
                <a:t>Address other feasibility issues in an integrated approach</a:t>
              </a:r>
            </a:p>
          </p:txBody>
        </p:sp>
        <p:sp>
          <p:nvSpPr>
            <p:cNvPr id="12" name="Rectangle 11"/>
            <p:cNvSpPr/>
            <p:nvPr/>
          </p:nvSpPr>
          <p:spPr>
            <a:xfrm>
              <a:off x="3347864" y="4092351"/>
              <a:ext cx="5565170" cy="523220"/>
            </a:xfrm>
            <a:prstGeom prst="rect">
              <a:avLst/>
            </a:prstGeom>
          </p:spPr>
          <p:txBody>
            <a:bodyPr wrap="square">
              <a:spAutoFit/>
            </a:bodyPr>
            <a:lstStyle/>
            <a:p>
              <a:r>
                <a:rPr lang="en-US" sz="2800" b="1" dirty="0">
                  <a:solidFill>
                    <a:srgbClr val="0000FF"/>
                  </a:solidFill>
                </a:rPr>
                <a:t>CLEX version </a:t>
              </a:r>
              <a:r>
                <a:rPr lang="en-US" sz="2800" i="1" dirty="0">
                  <a:solidFill>
                    <a:srgbClr val="0000FF"/>
                  </a:solidFill>
                </a:rPr>
                <a:t>(</a:t>
              </a:r>
              <a:r>
                <a:rPr lang="en-US" sz="2800" i="1" dirty="0" smtClean="0">
                  <a:solidFill>
                    <a:srgbClr val="0000FF"/>
                  </a:solidFill>
                </a:rPr>
                <a:t>beam, RF) </a:t>
              </a:r>
              <a:r>
                <a:rPr lang="en-US" sz="2800" b="1" dirty="0" smtClean="0">
                  <a:solidFill>
                    <a:srgbClr val="0000FF"/>
                  </a:solidFill>
                </a:rPr>
                <a:t>3 </a:t>
              </a:r>
              <a:r>
                <a:rPr lang="en-US" sz="2800" b="1" dirty="0">
                  <a:solidFill>
                    <a:srgbClr val="0000FF"/>
                  </a:solidFill>
                </a:rPr>
                <a:t>modules</a:t>
              </a:r>
            </a:p>
          </p:txBody>
        </p:sp>
      </p:grpSp>
      <p:sp>
        <p:nvSpPr>
          <p:cNvPr id="13" name="TextBox 12"/>
          <p:cNvSpPr txBox="1"/>
          <p:nvPr/>
        </p:nvSpPr>
        <p:spPr>
          <a:xfrm>
            <a:off x="323528" y="1015563"/>
            <a:ext cx="2689143" cy="5293757"/>
          </a:xfrm>
          <a:prstGeom prst="rect">
            <a:avLst/>
          </a:prstGeom>
          <a:noFill/>
          <a:ln w="12700">
            <a:noFill/>
          </a:ln>
        </p:spPr>
        <p:txBody>
          <a:bodyPr wrap="square" rtlCol="0">
            <a:spAutoFit/>
          </a:bodyPr>
          <a:lstStyle/>
          <a:p>
            <a:pPr algn="ctr"/>
            <a:endParaRPr lang="en-GB" sz="800" b="1" dirty="0" smtClean="0">
              <a:solidFill>
                <a:srgbClr val="0000FF"/>
              </a:solidFill>
              <a:latin typeface="Arial Narrow" pitchFamily="34" charset="0"/>
            </a:endParaRPr>
          </a:p>
          <a:p>
            <a:pPr algn="ctr"/>
            <a:r>
              <a:rPr lang="en-GB" sz="2400" b="1" dirty="0" smtClean="0">
                <a:solidFill>
                  <a:srgbClr val="0000FF"/>
                </a:solidFill>
                <a:latin typeface="Arial Narrow" pitchFamily="34" charset="0"/>
              </a:rPr>
              <a:t>NEEDS 2013-2017</a:t>
            </a:r>
          </a:p>
          <a:p>
            <a:pPr algn="ctr"/>
            <a:endParaRPr lang="en-GB" b="1" u="sng" dirty="0" smtClean="0">
              <a:solidFill>
                <a:schemeClr val="tx2"/>
              </a:solidFill>
              <a:latin typeface="Arial Narrow" pitchFamily="34" charset="0"/>
            </a:endParaRPr>
          </a:p>
          <a:p>
            <a:pPr algn="ctr"/>
            <a:r>
              <a:rPr lang="en-GB" sz="2400" b="1" dirty="0" smtClean="0"/>
              <a:t>2013</a:t>
            </a:r>
          </a:p>
          <a:p>
            <a:pPr algn="ctr"/>
            <a:r>
              <a:rPr lang="en-GB" sz="2400" b="1" i="1" dirty="0" smtClean="0">
                <a:latin typeface="Arial Narrow" pitchFamily="34" charset="0"/>
              </a:rPr>
              <a:t>20 AS, 10 PETS</a:t>
            </a:r>
          </a:p>
          <a:p>
            <a:pPr algn="ctr"/>
            <a:endParaRPr lang="en-GB" sz="800" b="1" dirty="0" smtClean="0">
              <a:latin typeface="Arial Narrow" pitchFamily="34" charset="0"/>
            </a:endParaRPr>
          </a:p>
          <a:p>
            <a:pPr algn="ctr"/>
            <a:r>
              <a:rPr lang="en-GB" sz="2400" b="1" dirty="0" smtClean="0"/>
              <a:t>2014</a:t>
            </a:r>
          </a:p>
          <a:p>
            <a:pPr algn="ctr"/>
            <a:r>
              <a:rPr lang="en-GB" sz="2400" b="1" i="1" dirty="0" smtClean="0">
                <a:latin typeface="Arial Narrow" pitchFamily="34" charset="0"/>
              </a:rPr>
              <a:t>24 AS, 12 PETS</a:t>
            </a:r>
          </a:p>
          <a:p>
            <a:pPr algn="ctr"/>
            <a:endParaRPr lang="en-GB" sz="800" b="1" dirty="0" smtClean="0">
              <a:latin typeface="Arial Narrow" pitchFamily="34" charset="0"/>
            </a:endParaRPr>
          </a:p>
          <a:p>
            <a:pPr algn="ctr"/>
            <a:r>
              <a:rPr lang="en-GB" sz="2400" b="1" dirty="0" smtClean="0"/>
              <a:t>2015</a:t>
            </a:r>
          </a:p>
          <a:p>
            <a:pPr algn="ctr"/>
            <a:r>
              <a:rPr lang="en-GB" sz="2400" b="1" i="1" dirty="0" smtClean="0">
                <a:latin typeface="Arial Narrow" pitchFamily="34" charset="0"/>
              </a:rPr>
              <a:t>32 AS, 16 PETS</a:t>
            </a:r>
          </a:p>
          <a:p>
            <a:pPr algn="ctr"/>
            <a:endParaRPr lang="en-GB" sz="800" b="1" dirty="0" smtClean="0">
              <a:latin typeface="Arial Narrow" pitchFamily="34" charset="0"/>
            </a:endParaRPr>
          </a:p>
          <a:p>
            <a:pPr algn="ctr"/>
            <a:r>
              <a:rPr lang="en-GB" sz="2400" b="1" dirty="0" smtClean="0"/>
              <a:t>2016</a:t>
            </a:r>
          </a:p>
          <a:p>
            <a:pPr algn="ctr"/>
            <a:r>
              <a:rPr lang="en-GB" sz="2400" b="1" i="1" dirty="0" smtClean="0">
                <a:latin typeface="Arial Narrow" pitchFamily="34" charset="0"/>
              </a:rPr>
              <a:t>32 AS, </a:t>
            </a:r>
            <a:r>
              <a:rPr lang="en-GB" sz="2400" b="1" i="1" dirty="0">
                <a:latin typeface="Arial Narrow" pitchFamily="34" charset="0"/>
              </a:rPr>
              <a:t>16 </a:t>
            </a:r>
            <a:r>
              <a:rPr lang="en-GB" sz="2400" b="1" i="1" dirty="0" smtClean="0">
                <a:latin typeface="Arial Narrow" pitchFamily="34" charset="0"/>
              </a:rPr>
              <a:t>PETS</a:t>
            </a:r>
          </a:p>
          <a:p>
            <a:pPr algn="ctr"/>
            <a:endParaRPr lang="en-GB" sz="800" b="1" dirty="0" smtClean="0">
              <a:latin typeface="Arial Narrow" pitchFamily="34" charset="0"/>
            </a:endParaRPr>
          </a:p>
          <a:p>
            <a:pPr algn="ctr"/>
            <a:r>
              <a:rPr lang="en-GB" sz="2400" b="1" dirty="0" smtClean="0"/>
              <a:t>2017</a:t>
            </a:r>
          </a:p>
          <a:p>
            <a:pPr algn="ctr"/>
            <a:r>
              <a:rPr lang="en-GB" sz="2400" b="1" i="1" dirty="0" smtClean="0">
                <a:latin typeface="Arial Narrow" pitchFamily="34" charset="0"/>
              </a:rPr>
              <a:t>32 AS, </a:t>
            </a:r>
            <a:r>
              <a:rPr lang="en-GB" sz="2400" b="1" i="1" dirty="0">
                <a:latin typeface="Arial Narrow" pitchFamily="34" charset="0"/>
              </a:rPr>
              <a:t>16 </a:t>
            </a:r>
            <a:r>
              <a:rPr lang="en-GB" sz="2400" b="1" i="1" dirty="0" smtClean="0">
                <a:latin typeface="Arial Narrow" pitchFamily="34" charset="0"/>
              </a:rPr>
              <a:t>PETS</a:t>
            </a:r>
          </a:p>
          <a:p>
            <a:pPr algn="ctr"/>
            <a:endParaRPr lang="fr-FR" sz="1600" b="1" dirty="0">
              <a:latin typeface="Arial Narrow" pitchFamily="34" charset="0"/>
            </a:endParaRPr>
          </a:p>
        </p:txBody>
      </p:sp>
    </p:spTree>
    <p:extLst>
      <p:ext uri="{BB962C8B-B14F-4D97-AF65-F5344CB8AC3E}">
        <p14:creationId xmlns:p14="http://schemas.microsoft.com/office/powerpoint/2010/main" val="293280410"/>
      </p:ext>
    </p:extLst>
  </p:cSld>
  <p:clrMapOvr>
    <a:masterClrMapping/>
  </p:clrMapOvr>
  <p:transition>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PREPARATION  AND  MODULE  ASSEMBLY  ( LAB ) </a:t>
            </a:r>
            <a:endParaRPr lang="en-GB" dirty="0"/>
          </a:p>
        </p:txBody>
      </p:sp>
      <p:grpSp>
        <p:nvGrpSpPr>
          <p:cNvPr id="19" name="Group 18"/>
          <p:cNvGrpSpPr/>
          <p:nvPr/>
        </p:nvGrpSpPr>
        <p:grpSpPr>
          <a:xfrm>
            <a:off x="4139952" y="836713"/>
            <a:ext cx="4482909" cy="3024335"/>
            <a:chOff x="4283968" y="836713"/>
            <a:chExt cx="4482909" cy="3024335"/>
          </a:xfrm>
        </p:grpSpPr>
        <p:pic>
          <p:nvPicPr>
            <p:cNvPr id="4" name="Picture 9" descr="G:\Workspaces\n\ngazis\Transportation&amp;Installation\20121023_Components\2012-10-23 11.16.5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7" t="8734" b="11474"/>
            <a:stretch/>
          </p:blipFill>
          <p:spPr bwMode="auto">
            <a:xfrm>
              <a:off x="4283968" y="836713"/>
              <a:ext cx="4482909" cy="276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48064" y="3491716"/>
              <a:ext cx="3024337" cy="369332"/>
            </a:xfrm>
            <a:prstGeom prst="rect">
              <a:avLst/>
            </a:prstGeom>
          </p:spPr>
          <p:txBody>
            <a:bodyPr wrap="square">
              <a:spAutoFit/>
            </a:bodyPr>
            <a:lstStyle>
              <a:defPPr>
                <a:defRPr lang="en-US"/>
              </a:defPPr>
              <a:lvl1pPr algn="ctr">
                <a:defRPr i="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8 </a:t>
              </a:r>
              <a:r>
                <a:rPr lang="en-GB" dirty="0" smtClean="0"/>
                <a:t>AS ready for installation</a:t>
              </a:r>
              <a:endParaRPr lang="en-US" dirty="0"/>
            </a:p>
          </p:txBody>
        </p:sp>
      </p:grpSp>
      <p:grpSp>
        <p:nvGrpSpPr>
          <p:cNvPr id="17" name="Group 16"/>
          <p:cNvGrpSpPr/>
          <p:nvPr/>
        </p:nvGrpSpPr>
        <p:grpSpPr>
          <a:xfrm>
            <a:off x="4440880" y="3945774"/>
            <a:ext cx="4163568" cy="2448272"/>
            <a:chOff x="261268" y="908720"/>
            <a:chExt cx="4163568" cy="2448272"/>
          </a:xfrm>
        </p:grpSpPr>
        <p:pic>
          <p:nvPicPr>
            <p:cNvPr id="3" name="Picture 2" descr="G:\Workspaces\n\ngazis\Transportation&amp;Installation\20121023_Components\2012-10-23 11.13.2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1337" b="19080"/>
            <a:stretch/>
          </p:blipFill>
          <p:spPr bwMode="auto">
            <a:xfrm>
              <a:off x="261268" y="908720"/>
              <a:ext cx="4163568" cy="2172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5132" y="2987660"/>
              <a:ext cx="2355840" cy="369332"/>
            </a:xfrm>
            <a:prstGeom prst="rect">
              <a:avLst/>
            </a:prstGeom>
          </p:spPr>
          <p:txBody>
            <a:bodyPr wrap="square">
              <a:spAutoFit/>
            </a:bodyPr>
            <a:lstStyle>
              <a:defPPr>
                <a:defRPr lang="en-US"/>
              </a:defPPr>
              <a:lvl1pPr algn="ctr">
                <a:defRPr i="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a:t>RF network</a:t>
              </a:r>
              <a:endParaRPr lang="en-US" dirty="0"/>
            </a:p>
          </p:txBody>
        </p:sp>
      </p:grpSp>
      <p:grpSp>
        <p:nvGrpSpPr>
          <p:cNvPr id="18" name="Group 17"/>
          <p:cNvGrpSpPr/>
          <p:nvPr/>
        </p:nvGrpSpPr>
        <p:grpSpPr>
          <a:xfrm>
            <a:off x="395536" y="3573016"/>
            <a:ext cx="3600400" cy="2817604"/>
            <a:chOff x="179512" y="3429000"/>
            <a:chExt cx="3600400" cy="2817604"/>
          </a:xfrm>
        </p:grpSpPr>
        <p:pic>
          <p:nvPicPr>
            <p:cNvPr id="9" name="Picture 13" descr="G:\Workspaces\n\ngazis\Transportation&amp;Installation\20121023_Components\2012-10-23 11.19.0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7753" t="3208"/>
            <a:stretch/>
          </p:blipFill>
          <p:spPr bwMode="auto">
            <a:xfrm>
              <a:off x="251520" y="3429000"/>
              <a:ext cx="3184548" cy="2506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9512" y="5877272"/>
              <a:ext cx="3600400" cy="369332"/>
            </a:xfrm>
            <a:prstGeom prst="rect">
              <a:avLst/>
            </a:prstGeom>
          </p:spPr>
          <p:txBody>
            <a:bodyPr wrap="square">
              <a:spAutoFit/>
            </a:bodyPr>
            <a:lstStyle>
              <a:defPPr>
                <a:defRPr lang="en-US"/>
              </a:defPPr>
              <a:lvl1pPr algn="ctr">
                <a:defRPr i="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smtClean="0"/>
                <a:t>PETS fixed on the Drive Beam girder</a:t>
              </a:r>
              <a:endParaRPr lang="en-US" dirty="0"/>
            </a:p>
          </p:txBody>
        </p:sp>
      </p:grpSp>
      <p:grpSp>
        <p:nvGrpSpPr>
          <p:cNvPr id="20" name="Group 19"/>
          <p:cNvGrpSpPr/>
          <p:nvPr/>
        </p:nvGrpSpPr>
        <p:grpSpPr>
          <a:xfrm>
            <a:off x="467544" y="908720"/>
            <a:ext cx="3184548" cy="2467290"/>
            <a:chOff x="251520" y="908720"/>
            <a:chExt cx="3184548" cy="2467290"/>
          </a:xfrm>
        </p:grpSpPr>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908720"/>
              <a:ext cx="3112540" cy="22099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251520" y="3006678"/>
              <a:ext cx="3127772" cy="369332"/>
            </a:xfrm>
            <a:prstGeom prst="rect">
              <a:avLst/>
            </a:prstGeom>
          </p:spPr>
          <p:txBody>
            <a:bodyPr wrap="square">
              <a:spAutoFit/>
            </a:bodyPr>
            <a:lstStyle>
              <a:defPPr>
                <a:defRPr lang="en-US"/>
              </a:defPPr>
              <a:lvl1pPr algn="ctr">
                <a:defRPr i="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GB" dirty="0" smtClean="0"/>
                <a:t>First fitting of the first Super-AS</a:t>
              </a:r>
              <a:endParaRPr lang="en-US" dirty="0"/>
            </a:p>
          </p:txBody>
        </p:sp>
      </p:grpSp>
    </p:spTree>
    <p:extLst>
      <p:ext uri="{BB962C8B-B14F-4D97-AF65-F5344CB8AC3E}">
        <p14:creationId xmlns:p14="http://schemas.microsoft.com/office/powerpoint/2010/main" val="3756652333"/>
      </p:ext>
    </p:extLst>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LAB  TESTS</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29269"/>
            <a:ext cx="6996261" cy="48039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5536" y="5867980"/>
            <a:ext cx="8280920" cy="369332"/>
          </a:xfrm>
          <a:prstGeom prst="rect">
            <a:avLst/>
          </a:prstGeom>
        </p:spPr>
        <p:txBody>
          <a:bodyPr wrap="square">
            <a:spAutoFit/>
          </a:bodyPr>
          <a:lstStyle>
            <a:defPPr>
              <a:defRPr lang="en-US"/>
            </a:defPPr>
            <a:lvl1pPr algn="ctr">
              <a:defRPr i="1"/>
            </a:lvl1pPr>
          </a:lstStyle>
          <a:p>
            <a:r>
              <a:rPr lang="en-US" dirty="0" smtClean="0"/>
              <a:t>the </a:t>
            </a:r>
            <a:r>
              <a:rPr lang="en-US" dirty="0"/>
              <a:t>first </a:t>
            </a:r>
            <a:r>
              <a:rPr lang="en-US" dirty="0" smtClean="0"/>
              <a:t>LAB </a:t>
            </a:r>
            <a:r>
              <a:rPr lang="en-US" dirty="0"/>
              <a:t>Module </a:t>
            </a:r>
            <a:r>
              <a:rPr lang="en-US" dirty="0" smtClean="0"/>
              <a:t>(assembled at the end of 2012) is currently under thermal tests  </a:t>
            </a:r>
            <a:endParaRPr lang="en-US" dirty="0"/>
          </a:p>
        </p:txBody>
      </p:sp>
    </p:spTree>
    <p:extLst>
      <p:ext uri="{BB962C8B-B14F-4D97-AF65-F5344CB8AC3E}">
        <p14:creationId xmlns:p14="http://schemas.microsoft.com/office/powerpoint/2010/main" val="1666583868"/>
      </p:ext>
    </p:extLst>
  </p:cSld>
  <p:clrMapOvr>
    <a:masterClrMapping/>
  </p:clrMapOvr>
  <p:transition>
    <p:split orient="vert" dir="in"/>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CTF3  (CLEX)</a:t>
            </a:r>
            <a:endParaRPr lang="en-GB" dirty="0"/>
          </a:p>
        </p:txBody>
      </p:sp>
      <p:grpSp>
        <p:nvGrpSpPr>
          <p:cNvPr id="2048" name="Group 2047"/>
          <p:cNvGrpSpPr/>
          <p:nvPr/>
        </p:nvGrpSpPr>
        <p:grpSpPr>
          <a:xfrm>
            <a:off x="3870123" y="3061378"/>
            <a:ext cx="5310389" cy="3420380"/>
            <a:chOff x="3870123" y="3061378"/>
            <a:chExt cx="5310389" cy="342038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123" y="3061378"/>
              <a:ext cx="5125212" cy="342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154853" y="3337923"/>
              <a:ext cx="120872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rtlCol="0">
              <a:spAutoFit/>
            </a:bodyPr>
            <a:lstStyle/>
            <a:p>
              <a:r>
                <a:rPr lang="en-GB" sz="1600" dirty="0" smtClean="0"/>
                <a:t>DELAY LOOP</a:t>
              </a:r>
              <a:endParaRPr lang="en-GB" sz="1600" dirty="0"/>
            </a:p>
          </p:txBody>
        </p:sp>
        <p:sp>
          <p:nvSpPr>
            <p:cNvPr id="13" name="TextBox 12"/>
            <p:cNvSpPr txBox="1"/>
            <p:nvPr/>
          </p:nvSpPr>
          <p:spPr>
            <a:xfrm>
              <a:off x="7595013" y="4441133"/>
              <a:ext cx="1585499" cy="338554"/>
            </a:xfrm>
            <a:prstGeom prst="rect">
              <a:avLst/>
            </a:prstGeom>
            <a:noFill/>
          </p:spPr>
          <p:txBody>
            <a:bodyPr wrap="none" rtlCol="0">
              <a:spAutoFit/>
            </a:bodyPr>
            <a:lstStyle/>
            <a:p>
              <a:r>
                <a:rPr lang="en-GB" sz="1600" dirty="0" smtClean="0"/>
                <a:t>COMBINER RING</a:t>
              </a:r>
              <a:endParaRPr lang="en-GB" sz="1600" dirty="0"/>
            </a:p>
          </p:txBody>
        </p:sp>
        <p:sp>
          <p:nvSpPr>
            <p:cNvPr id="14" name="TextBox 13"/>
            <p:cNvSpPr txBox="1"/>
            <p:nvPr/>
          </p:nvSpPr>
          <p:spPr>
            <a:xfrm>
              <a:off x="5562878" y="3993995"/>
              <a:ext cx="934871"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rtlCol="0">
              <a:spAutoFit/>
            </a:bodyPr>
            <a:lstStyle/>
            <a:p>
              <a:r>
                <a:rPr lang="en-GB" sz="1600" dirty="0" smtClean="0"/>
                <a:t>CHICANE</a:t>
              </a:r>
              <a:endParaRPr lang="en-GB" sz="1600" dirty="0"/>
            </a:p>
          </p:txBody>
        </p:sp>
        <p:sp>
          <p:nvSpPr>
            <p:cNvPr id="15" name="TextBox 14"/>
            <p:cNvSpPr txBox="1"/>
            <p:nvPr/>
          </p:nvSpPr>
          <p:spPr>
            <a:xfrm>
              <a:off x="4825056" y="4246595"/>
              <a:ext cx="681725" cy="338554"/>
            </a:xfrm>
            <a:prstGeom prst="rect">
              <a:avLst/>
            </a:prstGeom>
            <a:solidFill>
              <a:schemeClr val="bg1"/>
            </a:solidFill>
            <a:ln>
              <a:noFill/>
            </a:ln>
          </p:spPr>
          <p:txBody>
            <a:bodyPr wrap="none" rtlCol="0">
              <a:spAutoFit/>
            </a:bodyPr>
            <a:lstStyle/>
            <a:p>
              <a:r>
                <a:rPr lang="en-GB" sz="1600" dirty="0" smtClean="0"/>
                <a:t>LINAC</a:t>
              </a:r>
              <a:endParaRPr lang="en-GB" sz="1600" dirty="0"/>
            </a:p>
          </p:txBody>
        </p:sp>
        <p:sp>
          <p:nvSpPr>
            <p:cNvPr id="16" name="TextBox 15"/>
            <p:cNvSpPr txBox="1"/>
            <p:nvPr/>
          </p:nvSpPr>
          <p:spPr>
            <a:xfrm>
              <a:off x="5156634" y="5737277"/>
              <a:ext cx="1214243" cy="584775"/>
            </a:xfrm>
            <a:prstGeom prst="rect">
              <a:avLst/>
            </a:prstGeom>
            <a:noFill/>
            <a:ln>
              <a:noFill/>
            </a:ln>
          </p:spPr>
          <p:txBody>
            <a:bodyPr wrap="none" rtlCol="0">
              <a:spAutoFit/>
            </a:bodyPr>
            <a:lstStyle/>
            <a:p>
              <a:r>
                <a:rPr lang="en-GB" sz="1600" dirty="0" smtClean="0"/>
                <a:t>TWO-BEAM </a:t>
              </a:r>
            </a:p>
            <a:p>
              <a:r>
                <a:rPr lang="en-GB" sz="1600" dirty="0" smtClean="0"/>
                <a:t>LINE</a:t>
              </a:r>
              <a:endParaRPr lang="en-GB" sz="1600" dirty="0"/>
            </a:p>
          </p:txBody>
        </p:sp>
        <p:sp>
          <p:nvSpPr>
            <p:cNvPr id="17" name="TextBox 16"/>
            <p:cNvSpPr txBox="1"/>
            <p:nvPr/>
          </p:nvSpPr>
          <p:spPr>
            <a:xfrm>
              <a:off x="6956756" y="5052629"/>
              <a:ext cx="1073051" cy="769441"/>
            </a:xfrm>
            <a:prstGeom prst="rect">
              <a:avLst/>
            </a:prstGeom>
            <a:noFill/>
            <a:ln>
              <a:noFill/>
            </a:ln>
          </p:spPr>
          <p:txBody>
            <a:bodyPr wrap="none" rtlCol="0">
              <a:spAutoFit/>
            </a:bodyPr>
            <a:lstStyle/>
            <a:p>
              <a:r>
                <a:rPr lang="en-GB" sz="1600" dirty="0" smtClean="0"/>
                <a:t>CALIFES</a:t>
              </a:r>
            </a:p>
            <a:p>
              <a:r>
                <a:rPr lang="en-GB" sz="1400" dirty="0" smtClean="0"/>
                <a:t>Probe Beam</a:t>
              </a:r>
            </a:p>
            <a:p>
              <a:r>
                <a:rPr lang="en-GB" sz="1400" dirty="0" smtClean="0"/>
                <a:t>Injector</a:t>
              </a:r>
              <a:endParaRPr lang="en-GB" sz="1400" dirty="0"/>
            </a:p>
          </p:txBody>
        </p:sp>
        <p:sp>
          <p:nvSpPr>
            <p:cNvPr id="18" name="TextBox 17"/>
            <p:cNvSpPr txBox="1"/>
            <p:nvPr/>
          </p:nvSpPr>
          <p:spPr>
            <a:xfrm>
              <a:off x="3890185" y="6007662"/>
              <a:ext cx="985334" cy="338554"/>
            </a:xfrm>
            <a:prstGeom prst="rect">
              <a:avLst/>
            </a:prstGeom>
            <a:noFill/>
            <a:ln>
              <a:noFill/>
            </a:ln>
          </p:spPr>
          <p:txBody>
            <a:bodyPr wrap="none" rtlCol="0">
              <a:spAutoFit/>
            </a:bodyPr>
            <a:lstStyle/>
            <a:p>
              <a:r>
                <a:rPr lang="en-GB" sz="1600" dirty="0" smtClean="0"/>
                <a:t>INJECTOR</a:t>
              </a:r>
              <a:endParaRPr lang="en-GB" sz="1600" dirty="0"/>
            </a:p>
          </p:txBody>
        </p:sp>
      </p:grpSp>
      <p:grpSp>
        <p:nvGrpSpPr>
          <p:cNvPr id="31" name="Group 30"/>
          <p:cNvGrpSpPr/>
          <p:nvPr/>
        </p:nvGrpSpPr>
        <p:grpSpPr>
          <a:xfrm>
            <a:off x="231563" y="3212976"/>
            <a:ext cx="3168352" cy="2952328"/>
            <a:chOff x="231563" y="3212976"/>
            <a:chExt cx="3168352" cy="2952328"/>
          </a:xfrm>
        </p:grpSpPr>
        <p:pic>
          <p:nvPicPr>
            <p:cNvPr id="4"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31563" y="4321798"/>
              <a:ext cx="3168352" cy="1843506"/>
            </a:xfrm>
            <a:prstGeom prst="rect">
              <a:avLst/>
            </a:prstGeom>
            <a:ln>
              <a:noFill/>
            </a:ln>
            <a:effectLst>
              <a:softEdge rad="112500"/>
            </a:effectLst>
          </p:spPr>
        </p:pic>
        <p:sp>
          <p:nvSpPr>
            <p:cNvPr id="10" name="Rectangle 9"/>
            <p:cNvSpPr/>
            <p:nvPr/>
          </p:nvSpPr>
          <p:spPr>
            <a:xfrm>
              <a:off x="231563" y="3212976"/>
              <a:ext cx="971741" cy="1015663"/>
            </a:xfrm>
            <a:prstGeom prst="rect">
              <a:avLst/>
            </a:prstGeom>
          </p:spPr>
          <p:txBody>
            <a:bodyPr wrap="none">
              <a:spAutoFit/>
            </a:bodyPr>
            <a:lstStyle/>
            <a:p>
              <a:r>
                <a:rPr lang="en-GB" sz="2000" b="1" dirty="0" smtClean="0">
                  <a:solidFill>
                    <a:srgbClr val="0000FF"/>
                  </a:solidFill>
                </a:rPr>
                <a:t>C </a:t>
              </a:r>
              <a:r>
                <a:rPr lang="en-GB" sz="2000" dirty="0" smtClean="0"/>
                <a:t>LIC  </a:t>
              </a:r>
            </a:p>
            <a:p>
              <a:r>
                <a:rPr lang="en-GB" sz="2000" b="1" dirty="0" smtClean="0">
                  <a:solidFill>
                    <a:srgbClr val="0000FF"/>
                  </a:solidFill>
                </a:rPr>
                <a:t>T </a:t>
              </a:r>
              <a:r>
                <a:rPr lang="en-GB" sz="2000" dirty="0" smtClean="0"/>
                <a:t>est  </a:t>
              </a:r>
            </a:p>
            <a:p>
              <a:r>
                <a:rPr lang="en-GB" sz="2000" b="1" dirty="0" smtClean="0">
                  <a:solidFill>
                    <a:srgbClr val="0000FF"/>
                  </a:solidFill>
                </a:rPr>
                <a:t>F </a:t>
              </a:r>
              <a:r>
                <a:rPr lang="en-GB" sz="2000" dirty="0" smtClean="0"/>
                <a:t>acility</a:t>
              </a:r>
              <a:endParaRPr lang="en-GB" sz="2000" dirty="0"/>
            </a:p>
          </p:txBody>
        </p:sp>
      </p:grpSp>
      <p:grpSp>
        <p:nvGrpSpPr>
          <p:cNvPr id="26" name="Group 25"/>
          <p:cNvGrpSpPr/>
          <p:nvPr/>
        </p:nvGrpSpPr>
        <p:grpSpPr>
          <a:xfrm>
            <a:off x="1403648" y="713904"/>
            <a:ext cx="4751477" cy="3326560"/>
            <a:chOff x="1403648" y="713904"/>
            <a:chExt cx="4751477" cy="3326560"/>
          </a:xfrm>
        </p:grpSpPr>
        <p:grpSp>
          <p:nvGrpSpPr>
            <p:cNvPr id="12" name="Group 11"/>
            <p:cNvGrpSpPr/>
            <p:nvPr/>
          </p:nvGrpSpPr>
          <p:grpSpPr>
            <a:xfrm>
              <a:off x="1403648" y="713904"/>
              <a:ext cx="4751477" cy="3326560"/>
              <a:chOff x="7330263" y="3441002"/>
              <a:chExt cx="4289464" cy="3094474"/>
            </a:xfrm>
          </p:grpSpPr>
          <p:pic>
            <p:nvPicPr>
              <p:cNvPr id="6" name="Picture 11" descr="1006091_06-A4-at-144-dpi"/>
              <p:cNvPicPr>
                <a:picLocks noChangeAspect="1" noChangeArrowheads="1"/>
              </p:cNvPicPr>
              <p:nvPr/>
            </p:nvPicPr>
            <p:blipFill>
              <a:blip r:embed="rId5" cstate="print"/>
              <a:srcRect/>
              <a:stretch>
                <a:fillRect/>
              </a:stretch>
            </p:blipFill>
            <p:spPr bwMode="auto">
              <a:xfrm>
                <a:off x="7330263" y="3441002"/>
                <a:ext cx="4289464" cy="3094474"/>
              </a:xfrm>
              <a:prstGeom prst="rect">
                <a:avLst/>
              </a:prstGeom>
              <a:ln>
                <a:noFill/>
              </a:ln>
              <a:effectLst>
                <a:softEdge rad="112500"/>
              </a:effectLst>
            </p:spPr>
          </p:pic>
          <p:sp>
            <p:nvSpPr>
              <p:cNvPr id="7" name="TextBox 6"/>
              <p:cNvSpPr txBox="1"/>
              <p:nvPr/>
            </p:nvSpPr>
            <p:spPr>
              <a:xfrm>
                <a:off x="8240350" y="5393525"/>
                <a:ext cx="945077" cy="372195"/>
              </a:xfrm>
              <a:prstGeom prst="rect">
                <a:avLst/>
              </a:prstGeom>
              <a:blipFill>
                <a:blip r:embed="rId6"/>
                <a:tile tx="0" ty="0" sx="100000" sy="100000" flip="none" algn="tl"/>
              </a:blipFill>
            </p:spPr>
            <p:txBody>
              <a:bodyPr wrap="square" rtlCol="0">
                <a:spAutoFit/>
              </a:bodyPr>
              <a:lstStyle/>
              <a:p>
                <a:pPr algn="ctr"/>
                <a:r>
                  <a:rPr lang="en-US" sz="2000" b="1" dirty="0" smtClean="0"/>
                  <a:t>AS tank</a:t>
                </a:r>
                <a:endParaRPr lang="en-US" sz="2000" b="1" dirty="0"/>
              </a:p>
            </p:txBody>
          </p:sp>
        </p:grpSp>
        <p:sp>
          <p:nvSpPr>
            <p:cNvPr id="27" name="TextBox 26"/>
            <p:cNvSpPr txBox="1"/>
            <p:nvPr/>
          </p:nvSpPr>
          <p:spPr>
            <a:xfrm>
              <a:off x="4476381" y="1444714"/>
              <a:ext cx="1247747" cy="400110"/>
            </a:xfrm>
            <a:prstGeom prst="rect">
              <a:avLst/>
            </a:prstGeom>
            <a:blipFill>
              <a:blip r:embed="rId6"/>
              <a:tile tx="0" ty="0" sx="100000" sy="100000" flip="none" algn="tl"/>
            </a:blipFill>
          </p:spPr>
          <p:txBody>
            <a:bodyPr wrap="square" rtlCol="0">
              <a:spAutoFit/>
            </a:bodyPr>
            <a:lstStyle/>
            <a:p>
              <a:pPr algn="ctr"/>
              <a:r>
                <a:rPr lang="en-US" sz="2000" b="1" dirty="0" smtClean="0"/>
                <a:t>PETS tank</a:t>
              </a:r>
              <a:endParaRPr lang="en-US" sz="2000" b="1" dirty="0"/>
            </a:p>
          </p:txBody>
        </p:sp>
      </p:grpSp>
      <p:grpSp>
        <p:nvGrpSpPr>
          <p:cNvPr id="2051" name="Group 2050"/>
          <p:cNvGrpSpPr/>
          <p:nvPr/>
        </p:nvGrpSpPr>
        <p:grpSpPr>
          <a:xfrm>
            <a:off x="6729834" y="980728"/>
            <a:ext cx="2483500" cy="5493790"/>
            <a:chOff x="6729834" y="980728"/>
            <a:chExt cx="2483500" cy="5493790"/>
          </a:xfrm>
        </p:grpSpPr>
        <p:sp>
          <p:nvSpPr>
            <p:cNvPr id="24" name="TextBox 23"/>
            <p:cNvSpPr txBox="1"/>
            <p:nvPr/>
          </p:nvSpPr>
          <p:spPr>
            <a:xfrm rot="20057712">
              <a:off x="6934270" y="6012853"/>
              <a:ext cx="798617" cy="461665"/>
            </a:xfrm>
            <a:prstGeom prst="rect">
              <a:avLst/>
            </a:prstGeom>
            <a:noFill/>
            <a:ln>
              <a:noFill/>
            </a:ln>
          </p:spPr>
          <p:txBody>
            <a:bodyPr wrap="none" rtlCol="0">
              <a:spAutoFit/>
            </a:bodyPr>
            <a:lstStyle/>
            <a:p>
              <a:r>
                <a:rPr lang="en-GB" sz="2400" b="1" dirty="0" smtClean="0">
                  <a:solidFill>
                    <a:srgbClr val="0000FF"/>
                  </a:solidFill>
                </a:rPr>
                <a:t>CLEX</a:t>
              </a:r>
              <a:endParaRPr lang="en-GB" sz="2400" b="1" dirty="0">
                <a:solidFill>
                  <a:srgbClr val="0000FF"/>
                </a:solidFill>
              </a:endParaRPr>
            </a:p>
          </p:txBody>
        </p:sp>
        <p:sp>
          <p:nvSpPr>
            <p:cNvPr id="29" name="Rectangle 28"/>
            <p:cNvSpPr/>
            <p:nvPr/>
          </p:nvSpPr>
          <p:spPr>
            <a:xfrm>
              <a:off x="6729834" y="980728"/>
              <a:ext cx="2483500" cy="707886"/>
            </a:xfrm>
            <a:prstGeom prst="rect">
              <a:avLst/>
            </a:prstGeom>
          </p:spPr>
          <p:txBody>
            <a:bodyPr wrap="none">
              <a:spAutoFit/>
            </a:bodyPr>
            <a:lstStyle/>
            <a:p>
              <a:r>
                <a:rPr lang="en-GB" sz="2000" b="1" dirty="0" smtClean="0">
                  <a:solidFill>
                    <a:srgbClr val="0000FF"/>
                  </a:solidFill>
                </a:rPr>
                <a:t>CLEX -</a:t>
              </a:r>
            </a:p>
            <a:p>
              <a:r>
                <a:rPr lang="en-GB" sz="2000" b="1" dirty="0" smtClean="0">
                  <a:solidFill>
                    <a:srgbClr val="0000FF"/>
                  </a:solidFill>
                </a:rPr>
                <a:t>CL</a:t>
              </a:r>
              <a:r>
                <a:rPr lang="en-GB" sz="2000" dirty="0" smtClean="0"/>
                <a:t>IC</a:t>
              </a:r>
              <a:r>
                <a:rPr lang="en-GB" sz="2000" b="1" dirty="0" smtClean="0">
                  <a:solidFill>
                    <a:srgbClr val="0000FF"/>
                  </a:solidFill>
                </a:rPr>
                <a:t> EX</a:t>
              </a:r>
              <a:r>
                <a:rPr lang="en-GB" sz="2000" dirty="0" smtClean="0"/>
                <a:t>perimetal area</a:t>
              </a:r>
              <a:endParaRPr lang="en-GB" sz="2000" dirty="0"/>
            </a:p>
          </p:txBody>
        </p:sp>
      </p:grpSp>
      <p:grpSp>
        <p:nvGrpSpPr>
          <p:cNvPr id="2049" name="Group 2048"/>
          <p:cNvGrpSpPr/>
          <p:nvPr/>
        </p:nvGrpSpPr>
        <p:grpSpPr>
          <a:xfrm>
            <a:off x="6320134" y="1772816"/>
            <a:ext cx="1255607" cy="4035879"/>
            <a:chOff x="6320134" y="1772816"/>
            <a:chExt cx="1255607" cy="4035879"/>
          </a:xfrm>
        </p:grpSpPr>
        <p:grpSp>
          <p:nvGrpSpPr>
            <p:cNvPr id="20" name="Group 19"/>
            <p:cNvGrpSpPr/>
            <p:nvPr/>
          </p:nvGrpSpPr>
          <p:grpSpPr>
            <a:xfrm>
              <a:off x="6320134" y="5438197"/>
              <a:ext cx="644920" cy="370498"/>
              <a:chOff x="6075841" y="4097392"/>
              <a:chExt cx="644920" cy="370498"/>
            </a:xfrm>
          </p:grpSpPr>
          <p:sp>
            <p:nvSpPr>
              <p:cNvPr id="19" name="TextBox 18"/>
              <p:cNvSpPr txBox="1"/>
              <p:nvPr/>
            </p:nvSpPr>
            <p:spPr>
              <a:xfrm>
                <a:off x="6075841" y="4098558"/>
                <a:ext cx="644920" cy="369332"/>
              </a:xfrm>
              <a:prstGeom prst="rect">
                <a:avLst/>
              </a:prstGeom>
              <a:noFill/>
              <a:ln>
                <a:noFill/>
              </a:ln>
            </p:spPr>
            <p:txBody>
              <a:bodyPr wrap="none" rtlCol="0">
                <a:spAutoFit/>
              </a:bodyPr>
              <a:lstStyle/>
              <a:p>
                <a:r>
                  <a:rPr lang="en-GB" b="1" dirty="0" smtClean="0">
                    <a:solidFill>
                      <a:srgbClr val="0000FF"/>
                    </a:solidFill>
                  </a:rPr>
                  <a:t>TBTS</a:t>
                </a:r>
                <a:endParaRPr lang="en-GB" b="1" dirty="0">
                  <a:solidFill>
                    <a:srgbClr val="0000FF"/>
                  </a:solidFill>
                </a:endParaRPr>
              </a:p>
            </p:txBody>
          </p:sp>
          <p:sp>
            <p:nvSpPr>
              <p:cNvPr id="21" name="Rounded Rectangle 20"/>
              <p:cNvSpPr/>
              <p:nvPr/>
            </p:nvSpPr>
            <p:spPr>
              <a:xfrm>
                <a:off x="6107048" y="4097392"/>
                <a:ext cx="588392" cy="350634"/>
              </a:xfrm>
              <a:prstGeom prst="roundRect">
                <a:avLst/>
              </a:prstGeom>
              <a:noFill/>
              <a:ln w="508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
          <p:nvSpPr>
            <p:cNvPr id="30" name="Rectangle 29"/>
            <p:cNvSpPr/>
            <p:nvPr/>
          </p:nvSpPr>
          <p:spPr>
            <a:xfrm>
              <a:off x="6732240" y="1772816"/>
              <a:ext cx="843501" cy="1323439"/>
            </a:xfrm>
            <a:prstGeom prst="rect">
              <a:avLst/>
            </a:prstGeom>
          </p:spPr>
          <p:txBody>
            <a:bodyPr wrap="none">
              <a:spAutoFit/>
            </a:bodyPr>
            <a:lstStyle/>
            <a:p>
              <a:r>
                <a:rPr lang="en-GB" sz="2000" b="1" dirty="0" smtClean="0">
                  <a:solidFill>
                    <a:srgbClr val="0000FF"/>
                  </a:solidFill>
                </a:rPr>
                <a:t>T </a:t>
              </a:r>
              <a:r>
                <a:rPr lang="en-GB" sz="2000" dirty="0" smtClean="0"/>
                <a:t>wo</a:t>
              </a:r>
            </a:p>
            <a:p>
              <a:r>
                <a:rPr lang="en-GB" sz="2000" b="1" dirty="0">
                  <a:solidFill>
                    <a:srgbClr val="0000FF"/>
                  </a:solidFill>
                </a:rPr>
                <a:t>B</a:t>
              </a:r>
              <a:r>
                <a:rPr lang="en-GB" sz="2000" dirty="0" smtClean="0"/>
                <a:t> eam</a:t>
              </a:r>
              <a:endParaRPr lang="en-GB" sz="2000" dirty="0"/>
            </a:p>
            <a:p>
              <a:r>
                <a:rPr lang="en-GB" sz="2000" b="1" dirty="0" smtClean="0">
                  <a:solidFill>
                    <a:srgbClr val="0000FF"/>
                  </a:solidFill>
                </a:rPr>
                <a:t>T</a:t>
              </a:r>
              <a:r>
                <a:rPr lang="en-GB" sz="2000" dirty="0"/>
                <a:t> </a:t>
              </a:r>
              <a:r>
                <a:rPr lang="en-GB" sz="2000" dirty="0" smtClean="0"/>
                <a:t>est</a:t>
              </a:r>
              <a:endParaRPr lang="en-GB" sz="2000" dirty="0"/>
            </a:p>
            <a:p>
              <a:r>
                <a:rPr lang="en-GB" sz="2000" b="1" dirty="0" smtClean="0">
                  <a:solidFill>
                    <a:srgbClr val="0000FF"/>
                  </a:solidFill>
                </a:rPr>
                <a:t>S </a:t>
              </a:r>
              <a:r>
                <a:rPr lang="en-GB" sz="2000" dirty="0" smtClean="0"/>
                <a:t>tand</a:t>
              </a:r>
              <a:endParaRPr lang="en-GB" sz="2000" dirty="0"/>
            </a:p>
          </p:txBody>
        </p:sp>
      </p:grpSp>
    </p:spTree>
    <p:extLst>
      <p:ext uri="{BB962C8B-B14F-4D97-AF65-F5344CB8AC3E}">
        <p14:creationId xmlns:p14="http://schemas.microsoft.com/office/powerpoint/2010/main" val="81166803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 calcmode="lin" valueType="num">
                                      <p:cBhvr>
                                        <p:cTn id="7" dur="500" fill="hold"/>
                                        <p:tgtEl>
                                          <p:spTgt spid="2048"/>
                                        </p:tgtEl>
                                        <p:attrNameLst>
                                          <p:attrName>ppt_w</p:attrName>
                                        </p:attrNameLst>
                                      </p:cBhvr>
                                      <p:tavLst>
                                        <p:tav tm="0">
                                          <p:val>
                                            <p:fltVal val="0"/>
                                          </p:val>
                                        </p:tav>
                                        <p:tav tm="100000">
                                          <p:val>
                                            <p:strVal val="#ppt_w"/>
                                          </p:val>
                                        </p:tav>
                                      </p:tavLst>
                                    </p:anim>
                                    <p:anim calcmode="lin" valueType="num">
                                      <p:cBhvr>
                                        <p:cTn id="8" dur="500" fill="hold"/>
                                        <p:tgtEl>
                                          <p:spTgt spid="2048"/>
                                        </p:tgtEl>
                                        <p:attrNameLst>
                                          <p:attrName>ppt_h</p:attrName>
                                        </p:attrNameLst>
                                      </p:cBhvr>
                                      <p:tavLst>
                                        <p:tav tm="0">
                                          <p:val>
                                            <p:fltVal val="0"/>
                                          </p:val>
                                        </p:tav>
                                        <p:tav tm="100000">
                                          <p:val>
                                            <p:strVal val="#ppt_h"/>
                                          </p:val>
                                        </p:tav>
                                      </p:tavLst>
                                    </p:anim>
                                    <p:animEffect transition="in" filter="fade">
                                      <p:cBhvr>
                                        <p:cTn id="9" dur="500"/>
                                        <p:tgtEl>
                                          <p:spTgt spid="204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49"/>
                                        </p:tgtEl>
                                        <p:attrNameLst>
                                          <p:attrName>style.visibility</p:attrName>
                                        </p:attrNameLst>
                                      </p:cBhvr>
                                      <p:to>
                                        <p:strVal val="visible"/>
                                      </p:to>
                                    </p:set>
                                    <p:animEffect transition="in" filter="circle(in)">
                                      <p:cBhvr>
                                        <p:cTn id="14" dur="2000"/>
                                        <p:tgtEl>
                                          <p:spTgt spid="20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500" fill="hold"/>
                                        <p:tgtEl>
                                          <p:spTgt spid="2051"/>
                                        </p:tgtEl>
                                        <p:attrNameLst>
                                          <p:attrName>ppt_w</p:attrName>
                                        </p:attrNameLst>
                                      </p:cBhvr>
                                      <p:tavLst>
                                        <p:tav tm="0">
                                          <p:val>
                                            <p:fltVal val="0"/>
                                          </p:val>
                                        </p:tav>
                                        <p:tav tm="100000">
                                          <p:val>
                                            <p:strVal val="#ppt_w"/>
                                          </p:val>
                                        </p:tav>
                                      </p:tavLst>
                                    </p:anim>
                                    <p:anim calcmode="lin" valueType="num">
                                      <p:cBhvr>
                                        <p:cTn id="20" dur="500" fill="hold"/>
                                        <p:tgtEl>
                                          <p:spTgt spid="2051"/>
                                        </p:tgtEl>
                                        <p:attrNameLst>
                                          <p:attrName>ppt_h</p:attrName>
                                        </p:attrNameLst>
                                      </p:cBhvr>
                                      <p:tavLst>
                                        <p:tav tm="0">
                                          <p:val>
                                            <p:fltVal val="0"/>
                                          </p:val>
                                        </p:tav>
                                        <p:tav tm="100000">
                                          <p:val>
                                            <p:strVal val="#ppt_h"/>
                                          </p:val>
                                        </p:tav>
                                      </p:tavLst>
                                    </p:anim>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29759" y="4653928"/>
            <a:ext cx="6682601" cy="1727400"/>
            <a:chOff x="1129759" y="4653928"/>
            <a:chExt cx="6682601" cy="1727400"/>
          </a:xfrm>
        </p:grpSpPr>
        <p:pic>
          <p:nvPicPr>
            <p:cNvPr id="6" name="Picture 3"/>
            <p:cNvPicPr>
              <a:picLocks noChangeAspect="1" noChangeArrowheads="1"/>
            </p:cNvPicPr>
            <p:nvPr/>
          </p:nvPicPr>
          <p:blipFill>
            <a:blip r:embed="rId2" cstate="print"/>
            <a:srcRect l="3175" t="22578" r="7925" b="25211"/>
            <a:stretch>
              <a:fillRect/>
            </a:stretch>
          </p:blipFill>
          <p:spPr bwMode="auto">
            <a:xfrm>
              <a:off x="2627784" y="4653928"/>
              <a:ext cx="4248472" cy="1727400"/>
            </a:xfrm>
            <a:prstGeom prst="rect">
              <a:avLst/>
            </a:prstGeom>
            <a:ln>
              <a:noFill/>
            </a:ln>
            <a:effectLst>
              <a:softEdge rad="112500"/>
            </a:effectLst>
          </p:spPr>
        </p:pic>
        <p:sp>
          <p:nvSpPr>
            <p:cNvPr id="7" name="Rectangle 8"/>
            <p:cNvSpPr>
              <a:spLocks noChangeArrowheads="1"/>
            </p:cNvSpPr>
            <p:nvPr/>
          </p:nvSpPr>
          <p:spPr bwMode="auto">
            <a:xfrm>
              <a:off x="6300192" y="5517232"/>
              <a:ext cx="1512168" cy="523220"/>
            </a:xfrm>
            <a:prstGeom prst="rect">
              <a:avLst/>
            </a:prstGeom>
          </p:spPr>
          <p:txBody>
            <a:bodyPr wrap="square">
              <a:spAutoFit/>
            </a:bodyPr>
            <a:lstStyle/>
            <a:p>
              <a:pPr algn="ctr"/>
              <a:r>
                <a:rPr lang="en-US" sz="2800" b="1" dirty="0" smtClean="0">
                  <a:solidFill>
                    <a:schemeClr val="bg1">
                      <a:lumMod val="50000"/>
                    </a:schemeClr>
                  </a:solidFill>
                </a:rPr>
                <a:t>–  2017</a:t>
              </a:r>
              <a:endParaRPr lang="en-US" sz="2800" b="1" dirty="0">
                <a:solidFill>
                  <a:schemeClr val="bg1">
                    <a:lumMod val="50000"/>
                  </a:schemeClr>
                </a:solidFill>
              </a:endParaRPr>
            </a:p>
          </p:txBody>
        </p:sp>
        <p:sp>
          <p:nvSpPr>
            <p:cNvPr id="26" name="Rectangle 8"/>
            <p:cNvSpPr>
              <a:spLocks noChangeArrowheads="1"/>
            </p:cNvSpPr>
            <p:nvPr/>
          </p:nvSpPr>
          <p:spPr bwMode="auto">
            <a:xfrm>
              <a:off x="1129759" y="5517628"/>
              <a:ext cx="1296966" cy="523220"/>
            </a:xfrm>
            <a:prstGeom prst="rect">
              <a:avLst/>
            </a:prstGeom>
          </p:spPr>
          <p:txBody>
            <a:bodyPr wrap="square">
              <a:spAutoFit/>
            </a:bodyPr>
            <a:lstStyle/>
            <a:p>
              <a:pPr algn="ctr"/>
              <a:r>
                <a:rPr lang="en-US" sz="2800" b="1" dirty="0">
                  <a:solidFill>
                    <a:schemeClr val="bg1">
                      <a:lumMod val="50000"/>
                    </a:schemeClr>
                  </a:solidFill>
                </a:rPr>
                <a:t>2014 </a:t>
              </a:r>
              <a:r>
                <a:rPr lang="en-US" sz="2800" b="1" dirty="0" smtClean="0">
                  <a:solidFill>
                    <a:schemeClr val="bg1">
                      <a:lumMod val="50000"/>
                    </a:schemeClr>
                  </a:solidFill>
                </a:rPr>
                <a:t>– </a:t>
              </a:r>
            </a:p>
          </p:txBody>
        </p:sp>
      </p:grpSp>
      <p:sp>
        <p:nvSpPr>
          <p:cNvPr id="5" name="Title 4"/>
          <p:cNvSpPr>
            <a:spLocks noGrp="1"/>
          </p:cNvSpPr>
          <p:nvPr>
            <p:ph type="title"/>
          </p:nvPr>
        </p:nvSpPr>
        <p:spPr/>
        <p:txBody>
          <a:bodyPr/>
          <a:lstStyle/>
          <a:p>
            <a:r>
              <a:rPr lang="en-GB" dirty="0" smtClean="0"/>
              <a:t>PROTOTYPE  MODULES  IN  CLEX</a:t>
            </a:r>
            <a:endParaRPr lang="en-GB" dirty="0"/>
          </a:p>
        </p:txBody>
      </p:sp>
      <p:grpSp>
        <p:nvGrpSpPr>
          <p:cNvPr id="27" name="Group 26"/>
          <p:cNvGrpSpPr/>
          <p:nvPr/>
        </p:nvGrpSpPr>
        <p:grpSpPr>
          <a:xfrm>
            <a:off x="8601" y="764704"/>
            <a:ext cx="8915555" cy="4176464"/>
            <a:chOff x="8601" y="764704"/>
            <a:chExt cx="8915555" cy="417646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 y="789650"/>
              <a:ext cx="6840760" cy="41515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29665" y="3646765"/>
              <a:ext cx="3636573" cy="646331"/>
            </a:xfrm>
            <a:prstGeom prst="rect">
              <a:avLst/>
            </a:prstGeom>
          </p:spPr>
          <p:txBody>
            <a:bodyPr wrap="square">
              <a:spAutoFit/>
            </a:bodyPr>
            <a:lstStyle>
              <a:defPPr>
                <a:defRPr lang="en-US"/>
              </a:defPPr>
              <a:lvl1pPr algn="ctr">
                <a:defRPr i="1"/>
              </a:lvl1pPr>
            </a:lstStyle>
            <a:p>
              <a:pPr algn="r"/>
              <a:r>
                <a:rPr lang="en-US" dirty="0" smtClean="0"/>
                <a:t>3D </a:t>
              </a:r>
              <a:r>
                <a:rPr lang="en-US" dirty="0"/>
                <a:t>model. </a:t>
              </a:r>
              <a:r>
                <a:rPr lang="en-US" dirty="0" smtClean="0"/>
                <a:t>Integration </a:t>
              </a:r>
              <a:r>
                <a:rPr lang="en-US" dirty="0"/>
                <a:t>of </a:t>
              </a:r>
            </a:p>
            <a:p>
              <a:pPr algn="r"/>
              <a:r>
                <a:rPr lang="en-US" dirty="0"/>
                <a:t>the first CLIC Module in CLEX (Jun’13)</a:t>
              </a:r>
            </a:p>
          </p:txBody>
        </p:sp>
        <p:sp>
          <p:nvSpPr>
            <p:cNvPr id="16" name="Rectangle 8"/>
            <p:cNvSpPr>
              <a:spLocks noChangeArrowheads="1"/>
            </p:cNvSpPr>
            <p:nvPr/>
          </p:nvSpPr>
          <p:spPr bwMode="auto">
            <a:xfrm>
              <a:off x="1835696" y="764704"/>
              <a:ext cx="2142336" cy="523220"/>
            </a:xfrm>
            <a:prstGeom prst="rect">
              <a:avLst/>
            </a:prstGeom>
          </p:spPr>
          <p:txBody>
            <a:bodyPr wrap="square">
              <a:spAutoFit/>
            </a:bodyPr>
            <a:lstStyle/>
            <a:p>
              <a:pPr algn="ctr"/>
              <a:r>
                <a:rPr lang="en-US" sz="2400" b="1" dirty="0" smtClean="0">
                  <a:solidFill>
                    <a:srgbClr val="0000FF"/>
                  </a:solidFill>
                </a:rPr>
                <a:t>end </a:t>
              </a:r>
              <a:r>
                <a:rPr lang="en-US" sz="2800" b="1" dirty="0" smtClean="0">
                  <a:solidFill>
                    <a:srgbClr val="0000FF"/>
                  </a:solidFill>
                </a:rPr>
                <a:t>2013</a:t>
              </a:r>
              <a:endParaRPr lang="en-US" sz="2800" b="1" dirty="0">
                <a:solidFill>
                  <a:srgbClr val="0000FF"/>
                </a:solidFill>
              </a:endParaRPr>
            </a:p>
          </p:txBody>
        </p:sp>
        <p:sp>
          <p:nvSpPr>
            <p:cNvPr id="18" name="Rectangle 17"/>
            <p:cNvSpPr/>
            <p:nvPr/>
          </p:nvSpPr>
          <p:spPr>
            <a:xfrm>
              <a:off x="6660232" y="1547500"/>
              <a:ext cx="2156636" cy="369332"/>
            </a:xfrm>
            <a:prstGeom prst="rect">
              <a:avLst/>
            </a:prstGeom>
          </p:spPr>
          <p:txBody>
            <a:bodyPr wrap="square">
              <a:spAutoFit/>
            </a:bodyPr>
            <a:lstStyle/>
            <a:p>
              <a:pPr algn="ctr"/>
              <a:r>
                <a:rPr lang="en-US" i="1" dirty="0" smtClean="0"/>
                <a:t>CLEX Module Type 0</a:t>
              </a:r>
              <a:endParaRPr lang="en-US" i="1" dirty="0"/>
            </a:p>
          </p:txBody>
        </p:sp>
        <p:cxnSp>
          <p:nvCxnSpPr>
            <p:cNvPr id="21" name="Straight Arrow Connector 20"/>
            <p:cNvCxnSpPr/>
            <p:nvPr/>
          </p:nvCxnSpPr>
          <p:spPr>
            <a:xfrm flipH="1" flipV="1">
              <a:off x="3779912" y="2708920"/>
              <a:ext cx="2808312" cy="792088"/>
            </a:xfrm>
            <a:prstGeom prst="straightConnector1">
              <a:avLst/>
            </a:prstGeom>
            <a:ln w="508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973132"/>
              <a:ext cx="2695972" cy="21039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ectangle 19"/>
          <p:cNvSpPr/>
          <p:nvPr/>
        </p:nvSpPr>
        <p:spPr>
          <a:xfrm>
            <a:off x="74775" y="1332057"/>
            <a:ext cx="2065117" cy="584775"/>
          </a:xfrm>
          <a:prstGeom prst="rect">
            <a:avLst/>
          </a:prstGeom>
        </p:spPr>
        <p:txBody>
          <a:bodyPr wrap="none">
            <a:spAutoFit/>
          </a:bodyPr>
          <a:lstStyle/>
          <a:p>
            <a:r>
              <a:rPr lang="en-GB" sz="1600" b="1" dirty="0" smtClean="0">
                <a:solidFill>
                  <a:srgbClr val="0000FF"/>
                </a:solidFill>
              </a:rPr>
              <a:t>CLEX -</a:t>
            </a:r>
          </a:p>
          <a:p>
            <a:r>
              <a:rPr lang="en-GB" sz="1600" b="1" dirty="0" smtClean="0">
                <a:solidFill>
                  <a:srgbClr val="0000FF"/>
                </a:solidFill>
              </a:rPr>
              <a:t>CL</a:t>
            </a:r>
            <a:r>
              <a:rPr lang="en-GB" sz="1600" dirty="0" smtClean="0"/>
              <a:t>IC</a:t>
            </a:r>
            <a:r>
              <a:rPr lang="en-GB" sz="1600" b="1" dirty="0" smtClean="0">
                <a:solidFill>
                  <a:srgbClr val="0000FF"/>
                </a:solidFill>
              </a:rPr>
              <a:t> EX</a:t>
            </a:r>
            <a:r>
              <a:rPr lang="en-GB" sz="1600" dirty="0" smtClean="0"/>
              <a:t>perimetal area</a:t>
            </a:r>
            <a:endParaRPr lang="en-GB" sz="1600" dirty="0"/>
          </a:p>
        </p:txBody>
      </p:sp>
      <p:grpSp>
        <p:nvGrpSpPr>
          <p:cNvPr id="3" name="Group 2"/>
          <p:cNvGrpSpPr/>
          <p:nvPr/>
        </p:nvGrpSpPr>
        <p:grpSpPr>
          <a:xfrm>
            <a:off x="4478312" y="5665666"/>
            <a:ext cx="1604225" cy="557497"/>
            <a:chOff x="4478312" y="5665666"/>
            <a:chExt cx="1604225" cy="557497"/>
          </a:xfrm>
        </p:grpSpPr>
        <p:sp>
          <p:nvSpPr>
            <p:cNvPr id="15" name="TextBox 14"/>
            <p:cNvSpPr txBox="1"/>
            <p:nvPr/>
          </p:nvSpPr>
          <p:spPr>
            <a:xfrm rot="20466058">
              <a:off x="4478312" y="5853831"/>
              <a:ext cx="1482723" cy="369332"/>
            </a:xfrm>
            <a:prstGeom prst="rect">
              <a:avLst/>
            </a:prstGeom>
          </p:spPr>
          <p:txBody>
            <a:bodyPr wrap="square">
              <a:spAutoFit/>
            </a:bodyPr>
            <a:lstStyle>
              <a:defPPr>
                <a:defRPr lang="en-US"/>
              </a:defPPr>
              <a:lvl1pPr algn="r">
                <a:defRPr i="1"/>
              </a:lvl1pPr>
            </a:lstStyle>
            <a:p>
              <a:r>
                <a:rPr lang="en-US" dirty="0"/>
                <a:t>3 modules</a:t>
              </a:r>
            </a:p>
          </p:txBody>
        </p:sp>
        <p:sp>
          <p:nvSpPr>
            <p:cNvPr id="2" name="Right Brace 1"/>
            <p:cNvSpPr/>
            <p:nvPr/>
          </p:nvSpPr>
          <p:spPr>
            <a:xfrm rot="4335774">
              <a:off x="5177174" y="4968301"/>
              <a:ext cx="207998" cy="1602728"/>
            </a:xfrm>
            <a:prstGeom prst="rightBrace">
              <a:avLst>
                <a:gd name="adj1" fmla="val 0"/>
                <a:gd name="adj2" fmla="val 49607"/>
              </a:avLst>
            </a:prstGeom>
            <a:ln w="50800">
              <a:solidFill>
                <a:srgbClr val="0000FF"/>
              </a:solidFill>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76662090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PETS  “On-Off”  mechanism</a:t>
            </a:r>
            <a:endParaRPr lang="en-GB" dirty="0"/>
          </a:p>
        </p:txBody>
      </p:sp>
      <p:grpSp>
        <p:nvGrpSpPr>
          <p:cNvPr id="23" name="Group 22"/>
          <p:cNvGrpSpPr/>
          <p:nvPr/>
        </p:nvGrpSpPr>
        <p:grpSpPr>
          <a:xfrm>
            <a:off x="179512" y="908720"/>
            <a:ext cx="8584882" cy="5544616"/>
            <a:chOff x="179512" y="908720"/>
            <a:chExt cx="8584882" cy="5544616"/>
          </a:xfrm>
        </p:grpSpPr>
        <p:grpSp>
          <p:nvGrpSpPr>
            <p:cNvPr id="4" name="Group 3"/>
            <p:cNvGrpSpPr/>
            <p:nvPr/>
          </p:nvGrpSpPr>
          <p:grpSpPr>
            <a:xfrm>
              <a:off x="6235336" y="2424560"/>
              <a:ext cx="2529058" cy="2444600"/>
              <a:chOff x="395536" y="1515067"/>
              <a:chExt cx="2529058" cy="244460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15067"/>
                <a:ext cx="2529058" cy="205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52480" y="3590335"/>
                <a:ext cx="1017523" cy="369332"/>
              </a:xfrm>
              <a:prstGeom prst="rect">
                <a:avLst/>
              </a:prstGeom>
              <a:noFill/>
            </p:spPr>
            <p:txBody>
              <a:bodyPr wrap="none" rtlCol="0">
                <a:spAutoFit/>
              </a:bodyPr>
              <a:lstStyle>
                <a:defPPr>
                  <a:defRPr lang="en-US"/>
                </a:defPPr>
                <a:lvl1pPr>
                  <a:defRPr i="1"/>
                </a:lvl1pPr>
              </a:lstStyle>
              <a:p>
                <a:r>
                  <a:rPr lang="en-GB" dirty="0" smtClean="0"/>
                  <a:t>Reflector</a:t>
                </a:r>
                <a:endParaRPr lang="en-GB" dirty="0"/>
              </a:p>
            </p:txBody>
          </p:sp>
        </p:gr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83227"/>
              <a:ext cx="2952328" cy="385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67544" y="908720"/>
              <a:ext cx="8208912" cy="1477328"/>
            </a:xfrm>
            <a:prstGeom prst="rect">
              <a:avLst/>
            </a:prstGeom>
          </p:spPr>
          <p:txBody>
            <a:bodyPr wrap="square">
              <a:spAutoFit/>
            </a:bodyPr>
            <a:lstStyle/>
            <a:p>
              <a:pPr algn="just"/>
              <a:r>
                <a:rPr lang="en-US" dirty="0" smtClean="0">
                  <a:latin typeface="Calibri" pitchFamily="34" charset="0"/>
                </a:rPr>
                <a:t>The breakdowns happen from time to time either in AS or PETS. In order to maintain the overall luminosity of the machine it is necessary to terminate the RF power locally almost immediately (within 18 ms) after breakdown and engage it gradually afterwards so that it is possible to re-process the related structure. </a:t>
              </a:r>
              <a:r>
                <a:rPr lang="en-US" dirty="0">
                  <a:latin typeface="Calibri" pitchFamily="34" charset="0"/>
                </a:rPr>
                <a:t>The internal RF reflector allows for such an action. </a:t>
              </a:r>
              <a:endParaRPr lang="en-US" dirty="0" smtClean="0">
                <a:latin typeface="Calibri" pitchFamily="34" charset="0"/>
              </a:endParaRPr>
            </a:p>
          </p:txBody>
        </p:sp>
        <p:cxnSp>
          <p:nvCxnSpPr>
            <p:cNvPr id="16" name="Straight Arrow Connector 15"/>
            <p:cNvCxnSpPr/>
            <p:nvPr/>
          </p:nvCxnSpPr>
          <p:spPr>
            <a:xfrm flipH="1">
              <a:off x="1835696" y="2852936"/>
              <a:ext cx="4399640" cy="720080"/>
            </a:xfrm>
            <a:prstGeom prst="straightConnector1">
              <a:avLst/>
            </a:prstGeom>
            <a:ln w="508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763688" y="4005064"/>
              <a:ext cx="1872208" cy="1512168"/>
            </a:xfrm>
            <a:prstGeom prst="straightConnector1">
              <a:avLst/>
            </a:prstGeom>
            <a:ln w="508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535184" y="4154182"/>
              <a:ext cx="2548984" cy="2299154"/>
              <a:chOff x="539553" y="3825272"/>
              <a:chExt cx="2548984" cy="2299154"/>
            </a:xfrm>
          </p:grpSpPr>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875"/>
              <a:stretch/>
            </p:blipFill>
            <p:spPr bwMode="auto">
              <a:xfrm>
                <a:off x="539553" y="3825272"/>
                <a:ext cx="2548984" cy="205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71601" y="5755094"/>
                <a:ext cx="1879361" cy="369332"/>
              </a:xfrm>
              <a:prstGeom prst="rect">
                <a:avLst/>
              </a:prstGeom>
              <a:noFill/>
            </p:spPr>
            <p:txBody>
              <a:bodyPr wrap="none" rtlCol="0">
                <a:spAutoFit/>
              </a:bodyPr>
              <a:lstStyle>
                <a:defPPr>
                  <a:defRPr lang="en-US"/>
                </a:defPPr>
                <a:lvl1pPr>
                  <a:defRPr i="1"/>
                </a:lvl1pPr>
              </a:lstStyle>
              <a:p>
                <a:r>
                  <a:rPr lang="en-GB" dirty="0"/>
                  <a:t>3-chokes chamber</a:t>
                </a:r>
              </a:p>
            </p:txBody>
          </p:sp>
        </p:grpSp>
      </p:grpSp>
      <p:grpSp>
        <p:nvGrpSpPr>
          <p:cNvPr id="25" name="Group 24"/>
          <p:cNvGrpSpPr/>
          <p:nvPr/>
        </p:nvGrpSpPr>
        <p:grpSpPr>
          <a:xfrm>
            <a:off x="7020272" y="5890350"/>
            <a:ext cx="1665528" cy="397732"/>
            <a:chOff x="7182368" y="5890350"/>
            <a:chExt cx="1665528" cy="397732"/>
          </a:xfrm>
        </p:grpSpPr>
        <p:sp>
          <p:nvSpPr>
            <p:cNvPr id="26" name="Right Arrow 25"/>
            <p:cNvSpPr/>
            <p:nvPr/>
          </p:nvSpPr>
          <p:spPr>
            <a:xfrm>
              <a:off x="7182368" y="5890350"/>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7" name="TextBox 26">
              <a:hlinkClick r:id="rId5" action="ppaction://hlinksldjump"/>
            </p:cNvPr>
            <p:cNvSpPr txBox="1"/>
            <p:nvPr/>
          </p:nvSpPr>
          <p:spPr>
            <a:xfrm>
              <a:off x="7686424" y="5908630"/>
              <a:ext cx="1161472" cy="369332"/>
            </a:xfrm>
            <a:prstGeom prst="rect">
              <a:avLst/>
            </a:prstGeom>
            <a:noFill/>
          </p:spPr>
          <p:txBody>
            <a:bodyPr wrap="none" rtlCol="0">
              <a:spAutoFit/>
            </a:bodyPr>
            <a:lstStyle/>
            <a:p>
              <a:r>
                <a:rPr lang="en-GB" b="1" dirty="0" smtClean="0"/>
                <a:t>DRAWING</a:t>
              </a:r>
              <a:endParaRPr lang="en-GB" b="1" dirty="0"/>
            </a:p>
          </p:txBody>
        </p:sp>
      </p:grpSp>
    </p:spTree>
    <p:extLst>
      <p:ext uri="{BB962C8B-B14F-4D97-AF65-F5344CB8AC3E}">
        <p14:creationId xmlns:p14="http://schemas.microsoft.com/office/powerpoint/2010/main" val="1147248955"/>
      </p:ext>
    </p:extLst>
  </p:cSld>
  <p:clrMapOvr>
    <a:masterClrMapping/>
  </p:clrMapOvr>
  <p:transition>
    <p:split orient="ver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a:t>
            </a:r>
            <a:endParaRPr lang="en-GB" dirty="0"/>
          </a:p>
        </p:txBody>
      </p:sp>
      <p:sp>
        <p:nvSpPr>
          <p:cNvPr id="3" name="Rectangle 2"/>
          <p:cNvSpPr/>
          <p:nvPr/>
        </p:nvSpPr>
        <p:spPr>
          <a:xfrm>
            <a:off x="2501288" y="908720"/>
            <a:ext cx="5167056" cy="5940088"/>
          </a:xfrm>
          <a:prstGeom prst="rect">
            <a:avLst/>
          </a:prstGeom>
        </p:spPr>
        <p:txBody>
          <a:bodyPr wrap="none">
            <a:spAutoFit/>
          </a:bodyPr>
          <a:lstStyle/>
          <a:p>
            <a:pPr marL="285750" indent="-285750">
              <a:buFont typeface="Wingdings" pitchFamily="2" charset="2"/>
              <a:buChar char="Ø"/>
            </a:pPr>
            <a:r>
              <a:rPr lang="en-GB" sz="2000" b="1" dirty="0" smtClean="0"/>
              <a:t>CLIC  LAYOUT</a:t>
            </a:r>
          </a:p>
          <a:p>
            <a:pPr marL="285750" indent="-285750">
              <a:buFont typeface="Wingdings" pitchFamily="2" charset="2"/>
              <a:buChar char="Ø"/>
            </a:pPr>
            <a:endParaRPr lang="en-GB" sz="2000" dirty="0" smtClean="0"/>
          </a:p>
          <a:p>
            <a:pPr marL="285750" indent="-285750">
              <a:buFont typeface="Wingdings" pitchFamily="2" charset="2"/>
              <a:buChar char="Ø"/>
            </a:pPr>
            <a:r>
              <a:rPr lang="en-GB" sz="2000" b="1" dirty="0" smtClean="0"/>
              <a:t>CLIC  MODULE</a:t>
            </a:r>
          </a:p>
          <a:p>
            <a:pPr marL="263525" lvl="1"/>
            <a:r>
              <a:rPr lang="en-GB" sz="2000" dirty="0" smtClean="0"/>
              <a:t>- LAB  version</a:t>
            </a:r>
          </a:p>
          <a:p>
            <a:pPr marL="263525" lvl="1"/>
            <a:r>
              <a:rPr lang="en-GB" sz="2000" dirty="0" smtClean="0"/>
              <a:t>- CLEX  version</a:t>
            </a:r>
          </a:p>
          <a:p>
            <a:pPr lvl="1"/>
            <a:endParaRPr lang="en-GB" sz="2000" dirty="0" smtClean="0"/>
          </a:p>
          <a:p>
            <a:pPr marL="285750" indent="-285750">
              <a:buFont typeface="Wingdings" pitchFamily="2" charset="2"/>
              <a:buChar char="Ø"/>
            </a:pPr>
            <a:r>
              <a:rPr lang="en-GB" sz="2000" b="1" dirty="0" smtClean="0"/>
              <a:t>RF  COMPONENTS</a:t>
            </a:r>
            <a:endParaRPr lang="en-GB" sz="2000" b="1" dirty="0"/>
          </a:p>
          <a:p>
            <a:pPr marL="263525" lvl="1"/>
            <a:r>
              <a:rPr lang="en-GB" sz="2000" dirty="0" smtClean="0"/>
              <a:t>- Accelerating  Structure</a:t>
            </a:r>
          </a:p>
          <a:p>
            <a:pPr marL="263525" lvl="1"/>
            <a:r>
              <a:rPr lang="en-GB" sz="2000" dirty="0" smtClean="0"/>
              <a:t>- Power  Extraction  and  Transfer  Structure</a:t>
            </a:r>
          </a:p>
          <a:p>
            <a:pPr marL="263525" lvl="1"/>
            <a:r>
              <a:rPr lang="en-GB" sz="2000" dirty="0" smtClean="0"/>
              <a:t>- PETS  </a:t>
            </a:r>
            <a:r>
              <a:rPr lang="en-GB" sz="2000" dirty="0"/>
              <a:t>“On-Off”  </a:t>
            </a:r>
            <a:r>
              <a:rPr lang="en-GB" sz="2000" dirty="0" smtClean="0"/>
              <a:t>mechanism</a:t>
            </a:r>
          </a:p>
          <a:p>
            <a:pPr marL="263525" lvl="1"/>
            <a:r>
              <a:rPr lang="en-GB" sz="2000" dirty="0" smtClean="0"/>
              <a:t>- Choke  </a:t>
            </a:r>
            <a:r>
              <a:rPr lang="en-GB" sz="2000" dirty="0"/>
              <a:t>Mode  </a:t>
            </a:r>
            <a:r>
              <a:rPr lang="en-GB" sz="2000" dirty="0" smtClean="0"/>
              <a:t>Flange</a:t>
            </a:r>
          </a:p>
          <a:p>
            <a:pPr marL="263525" lvl="1"/>
            <a:r>
              <a:rPr lang="en-GB" sz="2000" dirty="0" smtClean="0"/>
              <a:t>- Hybrid</a:t>
            </a:r>
          </a:p>
          <a:p>
            <a:pPr marL="263525" lvl="1"/>
            <a:r>
              <a:rPr lang="en-GB" sz="2000" dirty="0" smtClean="0"/>
              <a:t>- Splitter</a:t>
            </a:r>
          </a:p>
          <a:p>
            <a:pPr marL="263525" lvl="1"/>
            <a:r>
              <a:rPr lang="en-GB" sz="2000" dirty="0" smtClean="0"/>
              <a:t>- RF Compact Load</a:t>
            </a:r>
          </a:p>
          <a:p>
            <a:pPr marL="263525" lvl="1"/>
            <a:r>
              <a:rPr lang="en-GB" sz="2000" dirty="0" smtClean="0"/>
              <a:t>- 60 </a:t>
            </a:r>
            <a:r>
              <a:rPr lang="en-GB" sz="2000" dirty="0"/>
              <a:t>db Directional </a:t>
            </a:r>
            <a:r>
              <a:rPr lang="en-GB" sz="2000" dirty="0" smtClean="0"/>
              <a:t>Coupler</a:t>
            </a:r>
          </a:p>
          <a:p>
            <a:pPr marL="263525" lvl="1"/>
            <a:r>
              <a:rPr lang="en-GB" sz="2000" dirty="0" smtClean="0"/>
              <a:t>- Compact  </a:t>
            </a:r>
            <a:r>
              <a:rPr lang="en-GB" sz="2000" dirty="0"/>
              <a:t>RF  Pumping  </a:t>
            </a:r>
            <a:r>
              <a:rPr lang="en-GB" sz="2000" dirty="0" smtClean="0"/>
              <a:t>Port</a:t>
            </a:r>
          </a:p>
          <a:p>
            <a:pPr marL="263525" lvl="1"/>
            <a:r>
              <a:rPr lang="en-GB" sz="2000" dirty="0" smtClean="0"/>
              <a:t>- </a:t>
            </a:r>
            <a:r>
              <a:rPr lang="en-GB" sz="2000" dirty="0"/>
              <a:t>RF Vacuum Gate Valve</a:t>
            </a:r>
            <a:endParaRPr lang="en-GB" sz="2000" dirty="0" smtClean="0"/>
          </a:p>
          <a:p>
            <a:pPr lvl="1"/>
            <a:endParaRPr lang="en-GB" sz="2000" dirty="0" smtClean="0"/>
          </a:p>
          <a:p>
            <a:pPr lvl="1"/>
            <a:endParaRPr lang="en-GB" sz="2000" dirty="0"/>
          </a:p>
        </p:txBody>
      </p:sp>
    </p:spTree>
    <p:extLst>
      <p:ext uri="{BB962C8B-B14F-4D97-AF65-F5344CB8AC3E}">
        <p14:creationId xmlns:p14="http://schemas.microsoft.com/office/powerpoint/2010/main" val="2344555083"/>
      </p:ext>
    </p:extLst>
  </p:cSld>
  <p:clrMapOvr>
    <a:masterClrMapping/>
  </p:clrMapOvr>
  <p:transition>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- 60 db Directional Coupler</a:t>
            </a:r>
            <a:endParaRPr lang="en-GB" dirty="0"/>
          </a:p>
        </p:txBody>
      </p:sp>
      <p:grpSp>
        <p:nvGrpSpPr>
          <p:cNvPr id="60" name="Group 59"/>
          <p:cNvGrpSpPr/>
          <p:nvPr/>
        </p:nvGrpSpPr>
        <p:grpSpPr>
          <a:xfrm>
            <a:off x="66273" y="801025"/>
            <a:ext cx="8770823" cy="5418226"/>
            <a:chOff x="66273" y="801025"/>
            <a:chExt cx="8770823" cy="5418226"/>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678" y="4186981"/>
              <a:ext cx="2664296" cy="161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690" y="980728"/>
              <a:ext cx="2448272" cy="161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170508" y="1263916"/>
              <a:ext cx="1667119" cy="10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640" y="2735203"/>
              <a:ext cx="2546548" cy="9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860034" y="801025"/>
              <a:ext cx="3977062" cy="2916007"/>
              <a:chOff x="4572000" y="3306953"/>
              <a:chExt cx="3977062" cy="2916007"/>
            </a:xfrm>
          </p:grpSpPr>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451" y="3629709"/>
                <a:ext cx="2483583" cy="246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72"/>
              <p:cNvGrpSpPr/>
              <p:nvPr/>
            </p:nvGrpSpPr>
            <p:grpSpPr>
              <a:xfrm>
                <a:off x="4572000" y="4854808"/>
                <a:ext cx="2160238" cy="338554"/>
                <a:chOff x="-1423859" y="-5511472"/>
                <a:chExt cx="1921952" cy="746545"/>
              </a:xfrm>
            </p:grpSpPr>
            <p:grpSp>
              <p:nvGrpSpPr>
                <p:cNvPr id="32" name="Group 177"/>
                <p:cNvGrpSpPr>
                  <a:grpSpLocks/>
                </p:cNvGrpSpPr>
                <p:nvPr/>
              </p:nvGrpSpPr>
              <p:grpSpPr bwMode="auto">
                <a:xfrm>
                  <a:off x="-1295730" y="-5321041"/>
                  <a:ext cx="1409436" cy="518257"/>
                  <a:chOff x="2120775" y="1338915"/>
                  <a:chExt cx="411786" cy="322621"/>
                </a:xfrm>
              </p:grpSpPr>
              <p:cxnSp>
                <p:nvCxnSpPr>
                  <p:cNvPr id="34" name="Straight Arrow Connector 6"/>
                  <p:cNvCxnSpPr/>
                  <p:nvPr/>
                </p:nvCxnSpPr>
                <p:spPr>
                  <a:xfrm flipV="1">
                    <a:off x="2495125" y="1338915"/>
                    <a:ext cx="37436" cy="320443"/>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7"/>
                  <p:cNvCxnSpPr/>
                  <p:nvPr/>
                </p:nvCxnSpPr>
                <p:spPr>
                  <a:xfrm>
                    <a:off x="2120775" y="1661536"/>
                    <a:ext cx="374354"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33" name="TextBox 13"/>
                <p:cNvSpPr txBox="1">
                  <a:spLocks noChangeArrowheads="1"/>
                </p:cNvSpPr>
                <p:nvPr/>
              </p:nvSpPr>
              <p:spPr bwMode="auto">
                <a:xfrm>
                  <a:off x="-1423859" y="-5511472"/>
                  <a:ext cx="1921952" cy="746545"/>
                </a:xfrm>
                <a:prstGeom prst="rect">
                  <a:avLst/>
                </a:prstGeom>
                <a:noFill/>
                <a:ln w="9525">
                  <a:noFill/>
                  <a:miter lim="800000"/>
                  <a:headEnd/>
                  <a:tailEnd/>
                </a:ln>
              </p:spPr>
              <p:txBody>
                <a:bodyPr wrap="square">
                  <a:spAutoFit/>
                </a:bodyPr>
                <a:lstStyle/>
                <a:p>
                  <a:r>
                    <a:rPr lang="en-US" sz="1600" b="1" dirty="0" smtClean="0">
                      <a:latin typeface="Calibri" pitchFamily="34" charset="0"/>
                    </a:rPr>
                    <a:t>RF UHV FLANGES</a:t>
                  </a:r>
                  <a:endParaRPr lang="en-US" sz="1600" b="1" dirty="0">
                    <a:latin typeface="Calibri" pitchFamily="34" charset="0"/>
                  </a:endParaRPr>
                </a:p>
              </p:txBody>
            </p:sp>
          </p:grpSp>
          <p:grpSp>
            <p:nvGrpSpPr>
              <p:cNvPr id="12" name="Group 72"/>
              <p:cNvGrpSpPr/>
              <p:nvPr/>
            </p:nvGrpSpPr>
            <p:grpSpPr>
              <a:xfrm>
                <a:off x="4644008" y="3315679"/>
                <a:ext cx="1872208" cy="473360"/>
                <a:chOff x="-1359794" y="-5437921"/>
                <a:chExt cx="1537561" cy="1043805"/>
              </a:xfrm>
            </p:grpSpPr>
            <p:grpSp>
              <p:nvGrpSpPr>
                <p:cNvPr id="28" name="Group 177"/>
                <p:cNvGrpSpPr>
                  <a:grpSpLocks/>
                </p:cNvGrpSpPr>
                <p:nvPr/>
              </p:nvGrpSpPr>
              <p:grpSpPr bwMode="auto">
                <a:xfrm>
                  <a:off x="-1295732" y="-4806282"/>
                  <a:ext cx="1473499" cy="412166"/>
                  <a:chOff x="2120775" y="1659358"/>
                  <a:chExt cx="430503" cy="256578"/>
                </a:xfrm>
              </p:grpSpPr>
              <p:cxnSp>
                <p:nvCxnSpPr>
                  <p:cNvPr id="30" name="Straight Arrow Connector 6"/>
                  <p:cNvCxnSpPr/>
                  <p:nvPr/>
                </p:nvCxnSpPr>
                <p:spPr>
                  <a:xfrm>
                    <a:off x="2495125" y="1659358"/>
                    <a:ext cx="56153" cy="256578"/>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7"/>
                  <p:cNvCxnSpPr/>
                  <p:nvPr/>
                </p:nvCxnSpPr>
                <p:spPr>
                  <a:xfrm>
                    <a:off x="2120775" y="1661536"/>
                    <a:ext cx="374354"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9" name="TextBox 13"/>
                <p:cNvSpPr txBox="1">
                  <a:spLocks noChangeArrowheads="1"/>
                </p:cNvSpPr>
                <p:nvPr/>
              </p:nvSpPr>
              <p:spPr bwMode="auto">
                <a:xfrm>
                  <a:off x="-1359794" y="-5437921"/>
                  <a:ext cx="1345368" cy="746545"/>
                </a:xfrm>
                <a:prstGeom prst="rect">
                  <a:avLst/>
                </a:prstGeom>
                <a:noFill/>
                <a:ln w="9525">
                  <a:noFill/>
                  <a:miter lim="800000"/>
                  <a:headEnd/>
                  <a:tailEnd/>
                </a:ln>
              </p:spPr>
              <p:txBody>
                <a:bodyPr wrap="square">
                  <a:spAutoFit/>
                </a:bodyPr>
                <a:lstStyle/>
                <a:p>
                  <a:r>
                    <a:rPr lang="en-US" sz="1600" b="1" dirty="0" smtClean="0">
                      <a:latin typeface="Calibri" pitchFamily="34" charset="0"/>
                    </a:rPr>
                    <a:t>RF AIR FLANGES</a:t>
                  </a:r>
                  <a:endParaRPr lang="en-US" sz="1600" b="1" dirty="0">
                    <a:latin typeface="Calibri" pitchFamily="34" charset="0"/>
                  </a:endParaRPr>
                </a:p>
              </p:txBody>
            </p:sp>
          </p:grpSp>
          <p:grpSp>
            <p:nvGrpSpPr>
              <p:cNvPr id="13" name="Group 72"/>
              <p:cNvGrpSpPr/>
              <p:nvPr/>
            </p:nvGrpSpPr>
            <p:grpSpPr>
              <a:xfrm>
                <a:off x="7036880" y="3306953"/>
                <a:ext cx="1512182" cy="1346183"/>
                <a:chOff x="-1359794" y="-5437921"/>
                <a:chExt cx="1345380" cy="2968466"/>
              </a:xfrm>
            </p:grpSpPr>
            <p:grpSp>
              <p:nvGrpSpPr>
                <p:cNvPr id="24" name="Group 177"/>
                <p:cNvGrpSpPr>
                  <a:grpSpLocks/>
                </p:cNvGrpSpPr>
                <p:nvPr/>
              </p:nvGrpSpPr>
              <p:grpSpPr bwMode="auto">
                <a:xfrm>
                  <a:off x="-1295730" y="-4806279"/>
                  <a:ext cx="1281316" cy="2336824"/>
                  <a:chOff x="2120775" y="1659359"/>
                  <a:chExt cx="374354" cy="1454699"/>
                </a:xfrm>
              </p:grpSpPr>
              <p:cxnSp>
                <p:nvCxnSpPr>
                  <p:cNvPr id="26" name="Straight Arrow Connector 6"/>
                  <p:cNvCxnSpPr/>
                  <p:nvPr/>
                </p:nvCxnSpPr>
                <p:spPr>
                  <a:xfrm flipH="1">
                    <a:off x="2266199" y="1659359"/>
                    <a:ext cx="228926" cy="1454699"/>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7"/>
                  <p:cNvCxnSpPr/>
                  <p:nvPr/>
                </p:nvCxnSpPr>
                <p:spPr>
                  <a:xfrm>
                    <a:off x="2120775" y="1661536"/>
                    <a:ext cx="374354"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5" name="TextBox 13"/>
                <p:cNvSpPr txBox="1">
                  <a:spLocks noChangeArrowheads="1"/>
                </p:cNvSpPr>
                <p:nvPr/>
              </p:nvSpPr>
              <p:spPr bwMode="auto">
                <a:xfrm>
                  <a:off x="-1359794" y="-5437921"/>
                  <a:ext cx="1345368" cy="746545"/>
                </a:xfrm>
                <a:prstGeom prst="rect">
                  <a:avLst/>
                </a:prstGeom>
                <a:noFill/>
                <a:ln w="9525">
                  <a:noFill/>
                  <a:miter lim="800000"/>
                  <a:headEnd/>
                  <a:tailEnd/>
                </a:ln>
              </p:spPr>
              <p:txBody>
                <a:bodyPr wrap="square">
                  <a:spAutoFit/>
                </a:bodyPr>
                <a:lstStyle/>
                <a:p>
                  <a:r>
                    <a:rPr lang="en-US" sz="1600" b="1" dirty="0" smtClean="0">
                      <a:latin typeface="Calibri" pitchFamily="34" charset="0"/>
                    </a:rPr>
                    <a:t>AIR WG</a:t>
                  </a:r>
                  <a:endParaRPr lang="en-US" sz="1600" b="1" dirty="0">
                    <a:latin typeface="Calibri" pitchFamily="34" charset="0"/>
                  </a:endParaRPr>
                </a:p>
              </p:txBody>
            </p:sp>
          </p:grpSp>
          <p:grpSp>
            <p:nvGrpSpPr>
              <p:cNvPr id="14" name="Group 72"/>
              <p:cNvGrpSpPr/>
              <p:nvPr/>
            </p:nvGrpSpPr>
            <p:grpSpPr>
              <a:xfrm>
                <a:off x="4644006" y="5445225"/>
                <a:ext cx="2808314" cy="777735"/>
                <a:chOff x="-1359794" y="-6406359"/>
                <a:chExt cx="2498542" cy="1714983"/>
              </a:xfrm>
            </p:grpSpPr>
            <p:grpSp>
              <p:nvGrpSpPr>
                <p:cNvPr id="20" name="Group 177"/>
                <p:cNvGrpSpPr>
                  <a:grpSpLocks/>
                </p:cNvGrpSpPr>
                <p:nvPr/>
              </p:nvGrpSpPr>
              <p:grpSpPr bwMode="auto">
                <a:xfrm>
                  <a:off x="-1295730" y="-6406359"/>
                  <a:ext cx="2434478" cy="1603576"/>
                  <a:chOff x="2120775" y="663292"/>
                  <a:chExt cx="711266" cy="998244"/>
                </a:xfrm>
              </p:grpSpPr>
              <p:cxnSp>
                <p:nvCxnSpPr>
                  <p:cNvPr id="22" name="Straight Arrow Connector 6"/>
                  <p:cNvCxnSpPr/>
                  <p:nvPr/>
                </p:nvCxnSpPr>
                <p:spPr>
                  <a:xfrm flipV="1">
                    <a:off x="2495125" y="663292"/>
                    <a:ext cx="336916" cy="996066"/>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7"/>
                  <p:cNvCxnSpPr/>
                  <p:nvPr/>
                </p:nvCxnSpPr>
                <p:spPr>
                  <a:xfrm>
                    <a:off x="2120775" y="1661536"/>
                    <a:ext cx="374354"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1" name="TextBox 13"/>
                <p:cNvSpPr txBox="1">
                  <a:spLocks noChangeArrowheads="1"/>
                </p:cNvSpPr>
                <p:nvPr/>
              </p:nvSpPr>
              <p:spPr bwMode="auto">
                <a:xfrm>
                  <a:off x="-1359794" y="-5437921"/>
                  <a:ext cx="1345368" cy="746545"/>
                </a:xfrm>
                <a:prstGeom prst="rect">
                  <a:avLst/>
                </a:prstGeom>
                <a:noFill/>
                <a:ln w="9525">
                  <a:noFill/>
                  <a:miter lim="800000"/>
                  <a:headEnd/>
                  <a:tailEnd/>
                </a:ln>
              </p:spPr>
              <p:txBody>
                <a:bodyPr wrap="square">
                  <a:spAutoFit/>
                </a:bodyPr>
                <a:lstStyle/>
                <a:p>
                  <a:r>
                    <a:rPr lang="en-US" sz="1600" b="1" dirty="0" smtClean="0">
                      <a:latin typeface="Calibri" pitchFamily="34" charset="0"/>
                    </a:rPr>
                    <a:t>VACUUM WG</a:t>
                  </a:r>
                  <a:endParaRPr lang="en-US" sz="1600" b="1" dirty="0">
                    <a:latin typeface="Calibri" pitchFamily="34" charset="0"/>
                  </a:endParaRPr>
                </a:p>
              </p:txBody>
            </p:sp>
          </p:grpSp>
          <p:grpSp>
            <p:nvGrpSpPr>
              <p:cNvPr id="15" name="Group 72"/>
              <p:cNvGrpSpPr/>
              <p:nvPr/>
            </p:nvGrpSpPr>
            <p:grpSpPr>
              <a:xfrm>
                <a:off x="4644008" y="5008951"/>
                <a:ext cx="2304254" cy="724305"/>
                <a:chOff x="-1359794" y="-6288539"/>
                <a:chExt cx="2050083" cy="1597163"/>
              </a:xfrm>
            </p:grpSpPr>
            <p:grpSp>
              <p:nvGrpSpPr>
                <p:cNvPr id="16" name="Group 177"/>
                <p:cNvGrpSpPr>
                  <a:grpSpLocks/>
                </p:cNvGrpSpPr>
                <p:nvPr/>
              </p:nvGrpSpPr>
              <p:grpSpPr bwMode="auto">
                <a:xfrm>
                  <a:off x="-1295731" y="-6288539"/>
                  <a:ext cx="1986020" cy="1485759"/>
                  <a:chOff x="2120775" y="736635"/>
                  <a:chExt cx="580243" cy="924901"/>
                </a:xfrm>
              </p:grpSpPr>
              <p:cxnSp>
                <p:nvCxnSpPr>
                  <p:cNvPr id="18" name="Straight Arrow Connector 6"/>
                  <p:cNvCxnSpPr/>
                  <p:nvPr/>
                </p:nvCxnSpPr>
                <p:spPr>
                  <a:xfrm flipV="1">
                    <a:off x="2495125" y="736635"/>
                    <a:ext cx="205893" cy="924900"/>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7"/>
                  <p:cNvCxnSpPr/>
                  <p:nvPr/>
                </p:nvCxnSpPr>
                <p:spPr>
                  <a:xfrm>
                    <a:off x="2120775" y="1661536"/>
                    <a:ext cx="374354"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Box 13"/>
                <p:cNvSpPr txBox="1">
                  <a:spLocks noChangeArrowheads="1"/>
                </p:cNvSpPr>
                <p:nvPr/>
              </p:nvSpPr>
              <p:spPr bwMode="auto">
                <a:xfrm>
                  <a:off x="-1359794" y="-5437921"/>
                  <a:ext cx="1345368" cy="746545"/>
                </a:xfrm>
                <a:prstGeom prst="rect">
                  <a:avLst/>
                </a:prstGeom>
                <a:noFill/>
                <a:ln w="9525">
                  <a:noFill/>
                  <a:miter lim="800000"/>
                  <a:headEnd/>
                  <a:tailEnd/>
                </a:ln>
              </p:spPr>
              <p:txBody>
                <a:bodyPr wrap="square">
                  <a:spAutoFit/>
                </a:bodyPr>
                <a:lstStyle/>
                <a:p>
                  <a:r>
                    <a:rPr lang="en-US" sz="1600" b="1" dirty="0" smtClean="0">
                      <a:latin typeface="Calibri" pitchFamily="34" charset="0"/>
                    </a:rPr>
                    <a:t>CLAMPING</a:t>
                  </a:r>
                  <a:endParaRPr lang="en-US" sz="1600" b="1" dirty="0">
                    <a:latin typeface="Calibri" pitchFamily="34" charset="0"/>
                  </a:endParaRPr>
                </a:p>
              </p:txBody>
            </p:sp>
          </p:grpSp>
        </p:grpSp>
        <p:sp>
          <p:nvSpPr>
            <p:cNvPr id="37" name="Oval 36"/>
            <p:cNvSpPr/>
            <p:nvPr/>
          </p:nvSpPr>
          <p:spPr>
            <a:xfrm>
              <a:off x="1463874" y="4905164"/>
              <a:ext cx="360040" cy="3600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a:stCxn id="37" idx="6"/>
              <a:endCxn id="38" idx="2"/>
            </p:cNvCxnSpPr>
            <p:nvPr/>
          </p:nvCxnSpPr>
          <p:spPr>
            <a:xfrm flipV="1">
              <a:off x="1823914" y="4995114"/>
              <a:ext cx="3826587" cy="9007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323526" y="1039298"/>
              <a:ext cx="2" cy="1450287"/>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311746" y="1045648"/>
              <a:ext cx="1152128" cy="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300398" y="2489585"/>
              <a:ext cx="389520" cy="0"/>
            </a:xfrm>
            <a:prstGeom prst="line">
              <a:avLst/>
            </a:prstGeom>
          </p:spPr>
          <p:style>
            <a:lnRef idx="1">
              <a:schemeClr val="dk1"/>
            </a:lnRef>
            <a:fillRef idx="0">
              <a:schemeClr val="dk1"/>
            </a:fillRef>
            <a:effectRef idx="0">
              <a:schemeClr val="dk1"/>
            </a:effectRef>
            <a:fontRef idx="minor">
              <a:schemeClr val="tx1"/>
            </a:fontRef>
          </p:style>
        </p:cxnSp>
        <p:sp>
          <p:nvSpPr>
            <p:cNvPr id="43" name="TextBox 42"/>
            <p:cNvSpPr txBox="1"/>
            <p:nvPr/>
          </p:nvSpPr>
          <p:spPr>
            <a:xfrm rot="16200000">
              <a:off x="-9228" y="1632294"/>
              <a:ext cx="458780" cy="307777"/>
            </a:xfrm>
            <a:prstGeom prst="rect">
              <a:avLst/>
            </a:prstGeom>
            <a:noFill/>
          </p:spPr>
          <p:txBody>
            <a:bodyPr wrap="none" rtlCol="0">
              <a:spAutoFit/>
            </a:bodyPr>
            <a:lstStyle/>
            <a:p>
              <a:r>
                <a:rPr lang="en-GB" sz="1400" dirty="0" smtClean="0"/>
                <a:t>133</a:t>
              </a:r>
              <a:endParaRPr lang="en-GB" sz="1400" dirty="0"/>
            </a:p>
          </p:txBody>
        </p:sp>
        <p:cxnSp>
          <p:nvCxnSpPr>
            <p:cNvPr id="44" name="Straight Arrow Connector 43"/>
            <p:cNvCxnSpPr/>
            <p:nvPr/>
          </p:nvCxnSpPr>
          <p:spPr>
            <a:xfrm>
              <a:off x="664518" y="3881488"/>
              <a:ext cx="2336006"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664518" y="3535194"/>
              <a:ext cx="0" cy="39250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3000524" y="3540556"/>
              <a:ext cx="0" cy="392500"/>
            </a:xfrm>
            <a:prstGeom prst="line">
              <a:avLst/>
            </a:prstGeom>
          </p:spPr>
          <p:style>
            <a:lnRef idx="1">
              <a:schemeClr val="dk1"/>
            </a:lnRef>
            <a:fillRef idx="0">
              <a:schemeClr val="dk1"/>
            </a:fillRef>
            <a:effectRef idx="0">
              <a:schemeClr val="dk1"/>
            </a:effectRef>
            <a:fontRef idx="minor">
              <a:schemeClr val="tx1"/>
            </a:fontRef>
          </p:style>
        </p:cxnSp>
        <p:sp>
          <p:nvSpPr>
            <p:cNvPr id="47" name="TextBox 46"/>
            <p:cNvSpPr txBox="1"/>
            <p:nvPr/>
          </p:nvSpPr>
          <p:spPr>
            <a:xfrm>
              <a:off x="1547664" y="3625279"/>
              <a:ext cx="458780" cy="307777"/>
            </a:xfrm>
            <a:prstGeom prst="rect">
              <a:avLst/>
            </a:prstGeom>
            <a:noFill/>
          </p:spPr>
          <p:txBody>
            <a:bodyPr wrap="none" rtlCol="0">
              <a:spAutoFit/>
            </a:bodyPr>
            <a:lstStyle/>
            <a:p>
              <a:r>
                <a:rPr lang="en-GB" sz="1400" dirty="0" smtClean="0"/>
                <a:t>215</a:t>
              </a:r>
              <a:endParaRPr lang="en-GB" sz="1400" dirty="0"/>
            </a:p>
          </p:txBody>
        </p:sp>
        <p:cxnSp>
          <p:nvCxnSpPr>
            <p:cNvPr id="48" name="Straight Arrow Connector 47"/>
            <p:cNvCxnSpPr/>
            <p:nvPr/>
          </p:nvCxnSpPr>
          <p:spPr>
            <a:xfrm>
              <a:off x="3591446" y="2852936"/>
              <a:ext cx="811138"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3591446" y="2060848"/>
              <a:ext cx="0" cy="82792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4402584" y="2060848"/>
              <a:ext cx="0" cy="827926"/>
            </a:xfrm>
            <a:prstGeom prst="line">
              <a:avLst/>
            </a:prstGeom>
          </p:spPr>
          <p:style>
            <a:lnRef idx="1">
              <a:schemeClr val="dk1"/>
            </a:lnRef>
            <a:fillRef idx="0">
              <a:schemeClr val="dk1"/>
            </a:fillRef>
            <a:effectRef idx="0">
              <a:schemeClr val="dk1"/>
            </a:effectRef>
            <a:fontRef idx="minor">
              <a:schemeClr val="tx1"/>
            </a:fontRef>
          </p:style>
        </p:cxnSp>
        <p:sp>
          <p:nvSpPr>
            <p:cNvPr id="51" name="TextBox 50"/>
            <p:cNvSpPr txBox="1"/>
            <p:nvPr/>
          </p:nvSpPr>
          <p:spPr>
            <a:xfrm>
              <a:off x="3793256" y="2607875"/>
              <a:ext cx="367408" cy="307777"/>
            </a:xfrm>
            <a:prstGeom prst="rect">
              <a:avLst/>
            </a:prstGeom>
            <a:noFill/>
          </p:spPr>
          <p:txBody>
            <a:bodyPr wrap="none" rtlCol="0">
              <a:spAutoFit/>
            </a:bodyPr>
            <a:lstStyle/>
            <a:p>
              <a:r>
                <a:rPr lang="en-GB" sz="1400" dirty="0" smtClean="0"/>
                <a:t>74</a:t>
              </a:r>
              <a:endParaRPr lang="en-GB" sz="1400" dirty="0"/>
            </a:p>
          </p:txBody>
        </p:sp>
        <p:grpSp>
          <p:nvGrpSpPr>
            <p:cNvPr id="59" name="Group 58"/>
            <p:cNvGrpSpPr/>
            <p:nvPr/>
          </p:nvGrpSpPr>
          <p:grpSpPr>
            <a:xfrm>
              <a:off x="5650501" y="3770977"/>
              <a:ext cx="2449559" cy="2448274"/>
              <a:chOff x="5650501" y="3770977"/>
              <a:chExt cx="2449559" cy="2448274"/>
            </a:xfrm>
          </p:grpSpPr>
          <p:sp>
            <p:nvSpPr>
              <p:cNvPr id="38" name="Oval 37"/>
              <p:cNvSpPr/>
              <p:nvPr/>
            </p:nvSpPr>
            <p:spPr>
              <a:xfrm>
                <a:off x="5650501" y="3770978"/>
                <a:ext cx="2448272" cy="24482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0501" y="3770978"/>
                <a:ext cx="244827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Oval 56"/>
              <p:cNvSpPr/>
              <p:nvPr/>
            </p:nvSpPr>
            <p:spPr>
              <a:xfrm>
                <a:off x="5650502" y="3770977"/>
                <a:ext cx="2449558" cy="2448274"/>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grpSp>
          <p:nvGrpSpPr>
            <p:cNvPr id="52" name="Group 72"/>
            <p:cNvGrpSpPr/>
            <p:nvPr/>
          </p:nvGrpSpPr>
          <p:grpSpPr>
            <a:xfrm>
              <a:off x="4932041" y="5085183"/>
              <a:ext cx="1755200" cy="1080121"/>
              <a:chOff x="-958450" y="-2909221"/>
              <a:chExt cx="1561593" cy="2381773"/>
            </a:xfrm>
          </p:grpSpPr>
          <p:grpSp>
            <p:nvGrpSpPr>
              <p:cNvPr id="53" name="Group 177"/>
              <p:cNvGrpSpPr>
                <a:grpSpLocks/>
              </p:cNvGrpSpPr>
              <p:nvPr/>
            </p:nvGrpSpPr>
            <p:grpSpPr bwMode="auto">
              <a:xfrm>
                <a:off x="-953093" y="-2909221"/>
                <a:ext cx="1556236" cy="2381770"/>
                <a:chOff x="2220877" y="2840298"/>
                <a:chExt cx="454675" cy="1482678"/>
              </a:xfrm>
            </p:grpSpPr>
            <p:cxnSp>
              <p:nvCxnSpPr>
                <p:cNvPr id="55" name="Straight Arrow Connector 6"/>
                <p:cNvCxnSpPr/>
                <p:nvPr/>
              </p:nvCxnSpPr>
              <p:spPr>
                <a:xfrm flipV="1">
                  <a:off x="2501635" y="2840298"/>
                  <a:ext cx="173917" cy="1482678"/>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7"/>
                <p:cNvCxnSpPr/>
                <p:nvPr/>
              </p:nvCxnSpPr>
              <p:spPr>
                <a:xfrm>
                  <a:off x="2220877" y="4320795"/>
                  <a:ext cx="280758" cy="2181"/>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54" name="TextBox 13"/>
              <p:cNvSpPr txBox="1">
                <a:spLocks noChangeArrowheads="1"/>
              </p:cNvSpPr>
              <p:nvPr/>
            </p:nvSpPr>
            <p:spPr bwMode="auto">
              <a:xfrm>
                <a:off x="-958450" y="-1273993"/>
                <a:ext cx="1025042" cy="746545"/>
              </a:xfrm>
              <a:prstGeom prst="rect">
                <a:avLst/>
              </a:prstGeom>
              <a:noFill/>
              <a:ln w="9525">
                <a:noFill/>
                <a:miter lim="800000"/>
                <a:headEnd/>
                <a:tailEnd/>
              </a:ln>
            </p:spPr>
            <p:txBody>
              <a:bodyPr wrap="square">
                <a:spAutoFit/>
              </a:bodyPr>
              <a:lstStyle/>
              <a:p>
                <a:r>
                  <a:rPr lang="en-US" sz="1600" b="1" dirty="0" smtClean="0">
                    <a:latin typeface="Calibri" pitchFamily="34" charset="0"/>
                  </a:rPr>
                  <a:t>CONTACT</a:t>
                </a:r>
                <a:endParaRPr lang="en-US" sz="1600" b="1" dirty="0">
                  <a:latin typeface="Calibri" pitchFamily="34" charset="0"/>
                </a:endParaRPr>
              </a:p>
            </p:txBody>
          </p:sp>
        </p:grpSp>
      </p:grpSp>
    </p:spTree>
    <p:extLst>
      <p:ext uri="{BB962C8B-B14F-4D97-AF65-F5344CB8AC3E}">
        <p14:creationId xmlns:p14="http://schemas.microsoft.com/office/powerpoint/2010/main" val="2744088313"/>
      </p:ext>
    </p:extLst>
  </p:cSld>
  <p:clrMapOvr>
    <a:masterClrMapping/>
  </p:clrMapOvr>
  <p:transition>
    <p:split orient="ver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Compact  RF  Pumping  Port</a:t>
            </a:r>
            <a:endParaRPr lang="en-GB" dirty="0"/>
          </a:p>
        </p:txBody>
      </p:sp>
      <p:grpSp>
        <p:nvGrpSpPr>
          <p:cNvPr id="9" name="Group 8"/>
          <p:cNvGrpSpPr/>
          <p:nvPr/>
        </p:nvGrpSpPr>
        <p:grpSpPr>
          <a:xfrm>
            <a:off x="5436096" y="880924"/>
            <a:ext cx="3635386" cy="5455291"/>
            <a:chOff x="2754307" y="714802"/>
            <a:chExt cx="3635386" cy="5455291"/>
          </a:xfrm>
        </p:grpSpPr>
        <p:pic>
          <p:nvPicPr>
            <p:cNvPr id="10" name="Picture 9"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3642" y="2771907"/>
              <a:ext cx="352605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511729" y="2616394"/>
              <a:ext cx="1869869" cy="422058"/>
              <a:chOff x="2083342" y="1661536"/>
              <a:chExt cx="486046" cy="579360"/>
            </a:xfrm>
          </p:grpSpPr>
          <p:cxnSp>
            <p:nvCxnSpPr>
              <p:cNvPr id="24" name="Straight Arrow Connector 23"/>
              <p:cNvCxnSpPr/>
              <p:nvPr/>
            </p:nvCxnSpPr>
            <p:spPr>
              <a:xfrm>
                <a:off x="2495129" y="1661536"/>
                <a:ext cx="74259" cy="579360"/>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083342" y="1661536"/>
                <a:ext cx="411787"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2" name="TextBox 13"/>
            <p:cNvSpPr txBox="1">
              <a:spLocks noChangeArrowheads="1"/>
            </p:cNvSpPr>
            <p:nvPr/>
          </p:nvSpPr>
          <p:spPr bwMode="auto">
            <a:xfrm>
              <a:off x="3043375" y="2276252"/>
              <a:ext cx="2447236"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latin typeface="Calibri" pitchFamily="34" charset="0"/>
                </a:rPr>
                <a:t>RF INTERFACE FLANGE</a:t>
              </a:r>
              <a:endParaRPr lang="en-US" sz="1600" b="1" dirty="0">
                <a:latin typeface="Calibri" pitchFamily="34" charset="0"/>
              </a:endParaRPr>
            </a:p>
          </p:txBody>
        </p:sp>
        <p:grpSp>
          <p:nvGrpSpPr>
            <p:cNvPr id="13" name="Group 12"/>
            <p:cNvGrpSpPr>
              <a:grpSpLocks/>
            </p:cNvGrpSpPr>
            <p:nvPr/>
          </p:nvGrpSpPr>
          <p:grpSpPr bwMode="auto">
            <a:xfrm>
              <a:off x="4037583" y="3009727"/>
              <a:ext cx="1274323" cy="684869"/>
              <a:chOff x="2266832" y="1659355"/>
              <a:chExt cx="331243" cy="940120"/>
            </a:xfrm>
          </p:grpSpPr>
          <p:cxnSp>
            <p:nvCxnSpPr>
              <p:cNvPr id="22" name="Straight Arrow Connector 21"/>
              <p:cNvCxnSpPr/>
              <p:nvPr/>
            </p:nvCxnSpPr>
            <p:spPr>
              <a:xfrm>
                <a:off x="2495129" y="1661536"/>
                <a:ext cx="102946" cy="937939"/>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66832" y="1659355"/>
                <a:ext cx="228297" cy="2181"/>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4" name="TextBox 13"/>
            <p:cNvSpPr txBox="1">
              <a:spLocks noChangeArrowheads="1"/>
            </p:cNvSpPr>
            <p:nvPr/>
          </p:nvSpPr>
          <p:spPr bwMode="auto">
            <a:xfrm>
              <a:off x="3511729" y="2686814"/>
              <a:ext cx="1800177"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latin typeface="Calibri" pitchFamily="34" charset="0"/>
                </a:rPr>
                <a:t>TAPERS</a:t>
              </a:r>
              <a:endParaRPr lang="en-US" sz="1600" b="1" dirty="0">
                <a:latin typeface="Calibri" pitchFamily="34" charset="0"/>
              </a:endParaRPr>
            </a:p>
          </p:txBody>
        </p:sp>
        <p:cxnSp>
          <p:nvCxnSpPr>
            <p:cNvPr id="15" name="Straight Arrow Connector 14"/>
            <p:cNvCxnSpPr/>
            <p:nvPr/>
          </p:nvCxnSpPr>
          <p:spPr bwMode="auto">
            <a:xfrm flipH="1">
              <a:off x="3799747" y="3011316"/>
              <a:ext cx="237845" cy="1560791"/>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H="1">
              <a:off x="3216034" y="2614806"/>
              <a:ext cx="295680" cy="1381237"/>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17" name="Group 16"/>
            <p:cNvGrpSpPr>
              <a:grpSpLocks/>
            </p:cNvGrpSpPr>
            <p:nvPr/>
          </p:nvGrpSpPr>
          <p:grpSpPr bwMode="auto">
            <a:xfrm>
              <a:off x="3511709" y="5148171"/>
              <a:ext cx="1692191" cy="721669"/>
              <a:chOff x="2130137" y="670901"/>
              <a:chExt cx="439862" cy="990635"/>
            </a:xfrm>
          </p:grpSpPr>
          <p:cxnSp>
            <p:nvCxnSpPr>
              <p:cNvPr id="20" name="Straight Arrow Connector 19"/>
              <p:cNvCxnSpPr/>
              <p:nvPr/>
            </p:nvCxnSpPr>
            <p:spPr>
              <a:xfrm flipV="1">
                <a:off x="2495129" y="670901"/>
                <a:ext cx="74870" cy="990635"/>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30137" y="1661536"/>
                <a:ext cx="364992" cy="0"/>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8" name="TextBox 13"/>
            <p:cNvSpPr txBox="1">
              <a:spLocks noChangeArrowheads="1"/>
            </p:cNvSpPr>
            <p:nvPr/>
          </p:nvSpPr>
          <p:spPr bwMode="auto">
            <a:xfrm>
              <a:off x="3439706" y="5585318"/>
              <a:ext cx="1490352" cy="584775"/>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latin typeface="Calibri" pitchFamily="34" charset="0"/>
                </a:rPr>
                <a:t>VACUUM PORT (CF FLANGE)</a:t>
              </a:r>
              <a:endParaRPr lang="en-US" sz="1600" b="1" dirty="0">
                <a:latin typeface="Calibri" pitchFamily="34" charset="0"/>
              </a:endParaRPr>
            </a:p>
          </p:txBody>
        </p:sp>
        <p:pic>
          <p:nvPicPr>
            <p:cNvPr id="19"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307" y="714802"/>
              <a:ext cx="3351039" cy="1451342"/>
            </a:xfrm>
            <a:prstGeom prst="rect">
              <a:avLst/>
            </a:prstGeom>
            <a:ln/>
          </p:spPr>
          <p:style>
            <a:lnRef idx="1">
              <a:schemeClr val="accent6"/>
            </a:lnRef>
            <a:fillRef idx="3">
              <a:schemeClr val="accent6"/>
            </a:fillRef>
            <a:effectRef idx="2">
              <a:schemeClr val="accent6"/>
            </a:effectRef>
            <a:fontRef idx="minor">
              <a:schemeClr val="lt1"/>
            </a:fontRef>
          </p:style>
        </p:pic>
      </p:grpSp>
      <p:sp>
        <p:nvSpPr>
          <p:cNvPr id="26" name="TextBox 25"/>
          <p:cNvSpPr txBox="1"/>
          <p:nvPr/>
        </p:nvSpPr>
        <p:spPr>
          <a:xfrm>
            <a:off x="179512" y="865743"/>
            <a:ext cx="5040560" cy="3139321"/>
          </a:xfrm>
          <a:prstGeom prst="rect">
            <a:avLst/>
          </a:prstGeom>
          <a:noFill/>
        </p:spPr>
        <p:txBody>
          <a:bodyPr wrap="square" rtlCol="0">
            <a:spAutoFit/>
          </a:bodyPr>
          <a:lstStyle/>
          <a:p>
            <a:pPr marL="285750" lvl="0" indent="-285750" algn="just">
              <a:buFont typeface="Wingdings" pitchFamily="2" charset="2"/>
              <a:buChar char="Ø"/>
            </a:pPr>
            <a:r>
              <a:rPr lang="en-GB" dirty="0" smtClean="0"/>
              <a:t>serves </a:t>
            </a:r>
            <a:r>
              <a:rPr lang="en-GB" dirty="0"/>
              <a:t>the needs to pump long waveguide systems to provide the necessary UHV conditions. </a:t>
            </a:r>
            <a:endParaRPr lang="en-GB" dirty="0" smtClean="0"/>
          </a:p>
          <a:p>
            <a:pPr marL="285750" lvl="0" indent="-285750" algn="just">
              <a:buFont typeface="Wingdings" pitchFamily="2" charset="2"/>
              <a:buChar char="Ø"/>
            </a:pPr>
            <a:r>
              <a:rPr lang="en-GB" dirty="0" smtClean="0"/>
              <a:t>consists </a:t>
            </a:r>
            <a:r>
              <a:rPr lang="en-GB" dirty="0"/>
              <a:t>of two cavities, each made of two oxygen-free copper halves. </a:t>
            </a:r>
            <a:endParaRPr lang="en-GB" dirty="0" smtClean="0"/>
          </a:p>
          <a:p>
            <a:pPr marL="285750" lvl="0" indent="-285750" algn="just">
              <a:buFont typeface="Wingdings" pitchFamily="2" charset="2"/>
              <a:buChar char="Ø"/>
            </a:pPr>
            <a:r>
              <a:rPr lang="en-GB" dirty="0" smtClean="0"/>
              <a:t>cavities </a:t>
            </a:r>
            <a:r>
              <a:rPr lang="en-GB" dirty="0"/>
              <a:t>are brazed to the stainless steel cylindrical body containing the vacuum port. </a:t>
            </a:r>
            <a:endParaRPr lang="en-GB" dirty="0" smtClean="0"/>
          </a:p>
          <a:p>
            <a:pPr marL="285750" lvl="0" indent="-285750" algn="just">
              <a:buFont typeface="Wingdings" pitchFamily="2" charset="2"/>
              <a:buChar char="Ø"/>
            </a:pPr>
            <a:r>
              <a:rPr lang="en-GB" dirty="0" smtClean="0"/>
              <a:t>pumping </a:t>
            </a:r>
            <a:r>
              <a:rPr lang="en-GB" dirty="0"/>
              <a:t>interface is the ultra-high vacuum CF flange. </a:t>
            </a:r>
            <a:endParaRPr lang="en-GB" dirty="0" smtClean="0"/>
          </a:p>
          <a:p>
            <a:pPr marL="285750" lvl="0" indent="-285750" algn="just">
              <a:buFont typeface="Wingdings" pitchFamily="2" charset="2"/>
              <a:buChar char="Ø"/>
            </a:pPr>
            <a:r>
              <a:rPr lang="en-GB" dirty="0" smtClean="0"/>
              <a:t>RF </a:t>
            </a:r>
            <a:r>
              <a:rPr lang="en-GB" dirty="0"/>
              <a:t>network interfaces are WR90 RF vacuum flanges (SLAC or CLIC design</a:t>
            </a:r>
            <a:r>
              <a:rPr lang="en-GB" dirty="0" smtClean="0"/>
              <a:t>).</a:t>
            </a:r>
            <a:endParaRPr lang="en-GB" dirty="0"/>
          </a:p>
        </p:txBody>
      </p:sp>
      <p:grpSp>
        <p:nvGrpSpPr>
          <p:cNvPr id="27" name="Group 26"/>
          <p:cNvGrpSpPr/>
          <p:nvPr/>
        </p:nvGrpSpPr>
        <p:grpSpPr>
          <a:xfrm>
            <a:off x="1241136" y="4221088"/>
            <a:ext cx="2682792" cy="2179668"/>
            <a:chOff x="1043608" y="3282411"/>
            <a:chExt cx="3853416" cy="3332250"/>
          </a:xfrm>
        </p:grpSpPr>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3282411"/>
              <a:ext cx="3853416" cy="276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181320" y="6050031"/>
              <a:ext cx="1649027" cy="564630"/>
            </a:xfrm>
            <a:prstGeom prst="rect">
              <a:avLst/>
            </a:prstGeom>
            <a:noFill/>
          </p:spPr>
          <p:txBody>
            <a:bodyPr wrap="none" rtlCol="0">
              <a:spAutoFit/>
            </a:bodyPr>
            <a:lstStyle/>
            <a:p>
              <a:r>
                <a:rPr lang="en-GB" i="1" dirty="0" smtClean="0"/>
                <a:t>RF- design</a:t>
              </a:r>
              <a:endParaRPr lang="en-GB" i="1" dirty="0"/>
            </a:p>
          </p:txBody>
        </p:sp>
      </p:grpSp>
    </p:spTree>
    <p:extLst>
      <p:ext uri="{BB962C8B-B14F-4D97-AF65-F5344CB8AC3E}">
        <p14:creationId xmlns:p14="http://schemas.microsoft.com/office/powerpoint/2010/main" val="3740274142"/>
      </p:ext>
    </p:extLst>
  </p:cSld>
  <p:clrMapOvr>
    <a:masterClrMapping/>
  </p:clrMapOvr>
  <p:transition>
    <p:split orient="ver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RF Vacuum Gate Valve</a:t>
            </a:r>
          </a:p>
        </p:txBody>
      </p:sp>
      <p:grpSp>
        <p:nvGrpSpPr>
          <p:cNvPr id="6" name="Group 5"/>
          <p:cNvGrpSpPr/>
          <p:nvPr/>
        </p:nvGrpSpPr>
        <p:grpSpPr>
          <a:xfrm>
            <a:off x="35496" y="3217405"/>
            <a:ext cx="2074148" cy="3117085"/>
            <a:chOff x="179512" y="1412776"/>
            <a:chExt cx="2961005" cy="4108076"/>
          </a:xfrm>
        </p:grpSpPr>
        <p:pic>
          <p:nvPicPr>
            <p:cNvPr id="7" name="Picture 4"/>
            <p:cNvPicPr>
              <a:picLocks noChangeAspect="1" noChangeArrowheads="1"/>
            </p:cNvPicPr>
            <p:nvPr/>
          </p:nvPicPr>
          <p:blipFill>
            <a:blip r:embed="rId2" cstate="print"/>
            <a:srcRect/>
            <a:stretch>
              <a:fillRect/>
            </a:stretch>
          </p:blipFill>
          <p:spPr bwMode="auto">
            <a:xfrm>
              <a:off x="179512" y="1412776"/>
              <a:ext cx="2961005" cy="3600400"/>
            </a:xfrm>
            <a:prstGeom prst="rect">
              <a:avLst/>
            </a:prstGeom>
            <a:noFill/>
            <a:ln w="9525">
              <a:noFill/>
              <a:miter lim="800000"/>
              <a:headEnd/>
              <a:tailEnd/>
            </a:ln>
          </p:spPr>
        </p:pic>
        <p:sp>
          <p:nvSpPr>
            <p:cNvPr id="8" name="TextBox 7"/>
            <p:cNvSpPr txBox="1"/>
            <p:nvPr/>
          </p:nvSpPr>
          <p:spPr>
            <a:xfrm>
              <a:off x="982030" y="5074664"/>
              <a:ext cx="1767405" cy="446188"/>
            </a:xfrm>
            <a:prstGeom prst="rect">
              <a:avLst/>
            </a:prstGeom>
            <a:noFill/>
          </p:spPr>
          <p:txBody>
            <a:bodyPr wrap="square" rtlCol="0">
              <a:spAutoFit/>
            </a:bodyPr>
            <a:lstStyle/>
            <a:p>
              <a:r>
                <a:rPr lang="en-GB" sz="1600" i="1" dirty="0" smtClean="0"/>
                <a:t>RF-Design</a:t>
              </a:r>
              <a:endParaRPr lang="en-GB" sz="1600" i="1" dirty="0"/>
            </a:p>
          </p:txBody>
        </p:sp>
      </p:grpSp>
      <p:grpSp>
        <p:nvGrpSpPr>
          <p:cNvPr id="9" name="Group 8"/>
          <p:cNvGrpSpPr/>
          <p:nvPr/>
        </p:nvGrpSpPr>
        <p:grpSpPr>
          <a:xfrm>
            <a:off x="5474233" y="1268763"/>
            <a:ext cx="3658664" cy="5040557"/>
            <a:chOff x="5474233" y="1130354"/>
            <a:chExt cx="3658664" cy="5040557"/>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663" y="1130354"/>
              <a:ext cx="2017234" cy="504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72"/>
            <p:cNvGrpSpPr/>
            <p:nvPr/>
          </p:nvGrpSpPr>
          <p:grpSpPr>
            <a:xfrm>
              <a:off x="5559859" y="2663807"/>
              <a:ext cx="1989642" cy="909209"/>
              <a:chOff x="-1609242" y="-5501466"/>
              <a:chExt cx="1947193" cy="2205387"/>
            </a:xfrm>
          </p:grpSpPr>
          <p:grpSp>
            <p:nvGrpSpPr>
              <p:cNvPr id="22" name="Group 177"/>
              <p:cNvGrpSpPr>
                <a:grpSpLocks/>
              </p:cNvGrpSpPr>
              <p:nvPr/>
            </p:nvGrpSpPr>
            <p:grpSpPr bwMode="auto">
              <a:xfrm>
                <a:off x="-1551981" y="-4806285"/>
                <a:ext cx="1889932" cy="1510206"/>
                <a:chOff x="2045906" y="1659355"/>
                <a:chExt cx="552169" cy="940120"/>
              </a:xfrm>
            </p:grpSpPr>
            <p:cxnSp>
              <p:nvCxnSpPr>
                <p:cNvPr id="24" name="Straight Arrow Connector 6"/>
                <p:cNvCxnSpPr/>
                <p:nvPr/>
              </p:nvCxnSpPr>
              <p:spPr>
                <a:xfrm>
                  <a:off x="2495129" y="1661536"/>
                  <a:ext cx="102946" cy="937939"/>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7"/>
                <p:cNvCxnSpPr/>
                <p:nvPr/>
              </p:nvCxnSpPr>
              <p:spPr>
                <a:xfrm>
                  <a:off x="2045906" y="1659355"/>
                  <a:ext cx="449223" cy="2181"/>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3" name="TextBox 13"/>
              <p:cNvSpPr txBox="1">
                <a:spLocks noChangeArrowheads="1"/>
              </p:cNvSpPr>
              <p:nvPr/>
            </p:nvSpPr>
            <p:spPr bwMode="auto">
              <a:xfrm>
                <a:off x="-1609242" y="-5501466"/>
                <a:ext cx="1569580" cy="1418437"/>
              </a:xfrm>
              <a:prstGeom prst="rect">
                <a:avLst/>
              </a:prstGeom>
              <a:noFill/>
              <a:ln w="9525">
                <a:noFill/>
                <a:miter lim="800000"/>
                <a:headEnd/>
                <a:tailEnd/>
              </a:ln>
            </p:spPr>
            <p:txBody>
              <a:bodyPr wrap="square">
                <a:spAutoFit/>
              </a:bodyPr>
              <a:lstStyle/>
              <a:p>
                <a:pPr algn="ctr"/>
                <a:r>
                  <a:rPr lang="en-US" sz="1600" b="1" dirty="0" smtClean="0">
                    <a:latin typeface="Calibri" pitchFamily="34" charset="0"/>
                  </a:rPr>
                  <a:t>VACUUM GATE VALVE</a:t>
                </a:r>
              </a:p>
            </p:txBody>
          </p:sp>
        </p:grpSp>
        <p:grpSp>
          <p:nvGrpSpPr>
            <p:cNvPr id="12" name="Group 72"/>
            <p:cNvGrpSpPr/>
            <p:nvPr/>
          </p:nvGrpSpPr>
          <p:grpSpPr>
            <a:xfrm>
              <a:off x="5585646" y="3841998"/>
              <a:ext cx="2356625" cy="1046648"/>
              <a:chOff x="-1609243" y="-5517273"/>
              <a:chExt cx="2306347" cy="2538764"/>
            </a:xfrm>
          </p:grpSpPr>
          <p:grpSp>
            <p:nvGrpSpPr>
              <p:cNvPr id="18" name="Group 177"/>
              <p:cNvGrpSpPr>
                <a:grpSpLocks/>
              </p:cNvGrpSpPr>
              <p:nvPr/>
            </p:nvGrpSpPr>
            <p:grpSpPr bwMode="auto">
              <a:xfrm>
                <a:off x="-1551980" y="-4806285"/>
                <a:ext cx="2249084" cy="1827776"/>
                <a:chOff x="2045906" y="1659355"/>
                <a:chExt cx="657100" cy="1137811"/>
              </a:xfrm>
            </p:grpSpPr>
            <p:cxnSp>
              <p:nvCxnSpPr>
                <p:cNvPr id="20" name="Straight Arrow Connector 6"/>
                <p:cNvCxnSpPr/>
                <p:nvPr/>
              </p:nvCxnSpPr>
              <p:spPr>
                <a:xfrm>
                  <a:off x="2495129" y="1661536"/>
                  <a:ext cx="207877" cy="1135630"/>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7"/>
                <p:cNvCxnSpPr/>
                <p:nvPr/>
              </p:nvCxnSpPr>
              <p:spPr>
                <a:xfrm>
                  <a:off x="2045906" y="1659355"/>
                  <a:ext cx="449223" cy="2181"/>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9" name="TextBox 13"/>
              <p:cNvSpPr txBox="1">
                <a:spLocks noChangeArrowheads="1"/>
              </p:cNvSpPr>
              <p:nvPr/>
            </p:nvSpPr>
            <p:spPr bwMode="auto">
              <a:xfrm>
                <a:off x="-1609243" y="-5517273"/>
                <a:ext cx="1704521" cy="1418438"/>
              </a:xfrm>
              <a:prstGeom prst="rect">
                <a:avLst/>
              </a:prstGeom>
              <a:noFill/>
              <a:ln w="9525">
                <a:noFill/>
                <a:miter lim="800000"/>
                <a:headEnd/>
                <a:tailEnd/>
              </a:ln>
            </p:spPr>
            <p:txBody>
              <a:bodyPr wrap="square">
                <a:spAutoFit/>
              </a:bodyPr>
              <a:lstStyle/>
              <a:p>
                <a:pPr algn="ctr"/>
                <a:r>
                  <a:rPr lang="en-US" sz="1600" b="1" dirty="0" smtClean="0">
                    <a:latin typeface="Calibri" pitchFamily="34" charset="0"/>
                  </a:rPr>
                  <a:t>TAPERS (REMOVABLE)</a:t>
                </a:r>
                <a:endParaRPr lang="en-US" sz="1600" b="1" dirty="0">
                  <a:latin typeface="Calibri" pitchFamily="34" charset="0"/>
                </a:endParaRPr>
              </a:p>
            </p:txBody>
          </p:sp>
        </p:grpSp>
        <p:grpSp>
          <p:nvGrpSpPr>
            <p:cNvPr id="13" name="Group 72"/>
            <p:cNvGrpSpPr/>
            <p:nvPr/>
          </p:nvGrpSpPr>
          <p:grpSpPr>
            <a:xfrm>
              <a:off x="5474233" y="5785806"/>
              <a:ext cx="1984384" cy="347232"/>
              <a:chOff x="-1771126" y="-5645033"/>
              <a:chExt cx="1942041" cy="842250"/>
            </a:xfrm>
          </p:grpSpPr>
          <p:grpSp>
            <p:nvGrpSpPr>
              <p:cNvPr id="14" name="Group 177"/>
              <p:cNvGrpSpPr>
                <a:grpSpLocks/>
              </p:cNvGrpSpPr>
              <p:nvPr/>
            </p:nvGrpSpPr>
            <p:grpSpPr bwMode="auto">
              <a:xfrm>
                <a:off x="-1551982" y="-5471068"/>
                <a:ext cx="1713753" cy="668285"/>
                <a:chOff x="2045906" y="1245521"/>
                <a:chExt cx="500696" cy="416015"/>
              </a:xfrm>
            </p:grpSpPr>
            <p:cxnSp>
              <p:nvCxnSpPr>
                <p:cNvPr id="16" name="Straight Arrow Connector 6"/>
                <p:cNvCxnSpPr/>
                <p:nvPr/>
              </p:nvCxnSpPr>
              <p:spPr>
                <a:xfrm flipV="1">
                  <a:off x="2495129" y="1245521"/>
                  <a:ext cx="51473" cy="416015"/>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7"/>
                <p:cNvCxnSpPr/>
                <p:nvPr/>
              </p:nvCxnSpPr>
              <p:spPr>
                <a:xfrm>
                  <a:off x="2045906" y="1659355"/>
                  <a:ext cx="449223" cy="2181"/>
                </a:xfrm>
                <a:prstGeom prst="straightConnector1">
                  <a:avLst/>
                </a:prstGeom>
                <a:ln w="12700">
                  <a:solidFill>
                    <a:schemeClr val="tx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5" name="TextBox 13"/>
              <p:cNvSpPr txBox="1">
                <a:spLocks noChangeArrowheads="1"/>
              </p:cNvSpPr>
              <p:nvPr/>
            </p:nvSpPr>
            <p:spPr bwMode="auto">
              <a:xfrm>
                <a:off x="-1771126" y="-5645033"/>
                <a:ext cx="1942041" cy="821201"/>
              </a:xfrm>
              <a:prstGeom prst="rect">
                <a:avLst/>
              </a:prstGeom>
              <a:noFill/>
              <a:ln w="9525">
                <a:noFill/>
                <a:miter lim="800000"/>
                <a:headEnd/>
                <a:tailEnd/>
              </a:ln>
            </p:spPr>
            <p:txBody>
              <a:bodyPr wrap="square">
                <a:spAutoFit/>
              </a:bodyPr>
              <a:lstStyle/>
              <a:p>
                <a:pPr algn="ctr"/>
                <a:r>
                  <a:rPr lang="en-US" sz="1600" b="1" dirty="0" smtClean="0">
                    <a:latin typeface="Calibri" pitchFamily="34" charset="0"/>
                  </a:rPr>
                  <a:t>RF INTERFACE (x2)</a:t>
                </a:r>
                <a:endParaRPr lang="en-US" sz="1600" b="1" dirty="0">
                  <a:latin typeface="Calibri" pitchFamily="34" charset="0"/>
                </a:endParaRPr>
              </a:p>
            </p:txBody>
          </p:sp>
        </p:grpSp>
      </p:grpSp>
      <p:grpSp>
        <p:nvGrpSpPr>
          <p:cNvPr id="26" name="Group 25"/>
          <p:cNvGrpSpPr/>
          <p:nvPr/>
        </p:nvGrpSpPr>
        <p:grpSpPr>
          <a:xfrm>
            <a:off x="2281320" y="4797152"/>
            <a:ext cx="2174326" cy="1656184"/>
            <a:chOff x="2579767" y="1166786"/>
            <a:chExt cx="2681427" cy="2066525"/>
          </a:xfrm>
        </p:grpSpPr>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346" y="1166786"/>
              <a:ext cx="1762443" cy="179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579767" y="2810876"/>
              <a:ext cx="2681427" cy="422435"/>
            </a:xfrm>
            <a:prstGeom prst="rect">
              <a:avLst/>
            </a:prstGeom>
            <a:noFill/>
          </p:spPr>
          <p:txBody>
            <a:bodyPr wrap="square" rtlCol="0">
              <a:spAutoFit/>
            </a:bodyPr>
            <a:lstStyle/>
            <a:p>
              <a:pPr algn="ctr"/>
              <a:r>
                <a:rPr lang="en-GB" sz="1600" i="1" dirty="0" smtClean="0"/>
                <a:t>Taper (left) assembly</a:t>
              </a:r>
            </a:p>
          </p:txBody>
        </p:sp>
      </p:grpSp>
      <p:grpSp>
        <p:nvGrpSpPr>
          <p:cNvPr id="29" name="Group 28"/>
          <p:cNvGrpSpPr/>
          <p:nvPr/>
        </p:nvGrpSpPr>
        <p:grpSpPr>
          <a:xfrm>
            <a:off x="2267744" y="3068960"/>
            <a:ext cx="2115894" cy="1634698"/>
            <a:chOff x="2956478" y="3979841"/>
            <a:chExt cx="2115894" cy="1634698"/>
          </a:xfrm>
        </p:grpSpPr>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4180" y="3979841"/>
              <a:ext cx="1276612" cy="135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2956478" y="5275985"/>
              <a:ext cx="2115894" cy="338554"/>
            </a:xfrm>
            <a:prstGeom prst="rect">
              <a:avLst/>
            </a:prstGeom>
            <a:noFill/>
          </p:spPr>
          <p:txBody>
            <a:bodyPr wrap="square" rtlCol="0">
              <a:spAutoFit/>
            </a:bodyPr>
            <a:lstStyle/>
            <a:p>
              <a:pPr algn="ctr"/>
              <a:r>
                <a:rPr lang="en-GB" sz="1600" i="1" dirty="0" smtClean="0"/>
                <a:t>Taper (right) assembly</a:t>
              </a:r>
            </a:p>
          </p:txBody>
        </p:sp>
      </p:grpSp>
      <p:grpSp>
        <p:nvGrpSpPr>
          <p:cNvPr id="32" name="Group 31"/>
          <p:cNvGrpSpPr/>
          <p:nvPr/>
        </p:nvGrpSpPr>
        <p:grpSpPr>
          <a:xfrm>
            <a:off x="4283968" y="3356992"/>
            <a:ext cx="1085861" cy="2718192"/>
            <a:chOff x="3674640" y="3753831"/>
            <a:chExt cx="1085861" cy="2718192"/>
          </a:xfrm>
        </p:grpSpPr>
        <p:pic>
          <p:nvPicPr>
            <p:cNvPr id="33" name="Picture 5"/>
            <p:cNvPicPr>
              <a:picLocks noChangeAspect="1" noChangeArrowheads="1"/>
            </p:cNvPicPr>
            <p:nvPr/>
          </p:nvPicPr>
          <p:blipFill>
            <a:blip r:embed="rId6" cstate="print"/>
            <a:srcRect/>
            <a:stretch>
              <a:fillRect/>
            </a:stretch>
          </p:blipFill>
          <p:spPr bwMode="auto">
            <a:xfrm>
              <a:off x="3674640" y="3753831"/>
              <a:ext cx="995247" cy="2451450"/>
            </a:xfrm>
            <a:prstGeom prst="rect">
              <a:avLst/>
            </a:prstGeom>
            <a:noFill/>
            <a:ln w="9525">
              <a:noFill/>
              <a:miter lim="800000"/>
              <a:headEnd/>
              <a:tailEnd/>
            </a:ln>
          </p:spPr>
        </p:pic>
        <p:sp>
          <p:nvSpPr>
            <p:cNvPr id="34" name="TextBox 33"/>
            <p:cNvSpPr txBox="1"/>
            <p:nvPr/>
          </p:nvSpPr>
          <p:spPr>
            <a:xfrm>
              <a:off x="3690849" y="6133469"/>
              <a:ext cx="1069652" cy="338554"/>
            </a:xfrm>
            <a:prstGeom prst="rect">
              <a:avLst/>
            </a:prstGeom>
            <a:noFill/>
          </p:spPr>
          <p:txBody>
            <a:bodyPr wrap="none" rtlCol="0">
              <a:spAutoFit/>
            </a:bodyPr>
            <a:lstStyle/>
            <a:p>
              <a:r>
                <a:rPr lang="en-GB" sz="1600" i="1" dirty="0" smtClean="0"/>
                <a:t>Gate Valve</a:t>
              </a:r>
              <a:endParaRPr lang="en-GB" sz="1600" i="1" dirty="0"/>
            </a:p>
          </p:txBody>
        </p:sp>
      </p:grpSp>
      <p:sp>
        <p:nvSpPr>
          <p:cNvPr id="35" name="TextBox 34"/>
          <p:cNvSpPr txBox="1"/>
          <p:nvPr/>
        </p:nvSpPr>
        <p:spPr>
          <a:xfrm>
            <a:off x="15876" y="857324"/>
            <a:ext cx="7433398" cy="1923604"/>
          </a:xfrm>
          <a:prstGeom prst="rect">
            <a:avLst/>
          </a:prstGeom>
          <a:noFill/>
        </p:spPr>
        <p:txBody>
          <a:bodyPr wrap="square" rtlCol="0">
            <a:spAutoFit/>
          </a:bodyPr>
          <a:lstStyle>
            <a:defPPr>
              <a:defRPr lang="en-US"/>
            </a:defPPr>
            <a:lvl1pPr marL="285750" lvl="0" indent="-285750" algn="just">
              <a:buFont typeface="Wingdings" pitchFamily="2" charset="2"/>
              <a:buChar char="Ø"/>
            </a:lvl1pPr>
          </a:lstStyle>
          <a:p>
            <a:r>
              <a:rPr lang="en-GB" sz="1700" dirty="0"/>
              <a:t>allows 100 MW RF power transmission through</a:t>
            </a:r>
          </a:p>
          <a:p>
            <a:r>
              <a:rPr lang="en-GB" sz="1700" dirty="0"/>
              <a:t>used to avoid a ventilation of the whole system during maintenance or replacement of the devices </a:t>
            </a:r>
          </a:p>
          <a:p>
            <a:r>
              <a:rPr lang="en-GB" sz="1700" dirty="0"/>
              <a:t>RF cavities consist of two halves made of oxygen-free copper </a:t>
            </a:r>
          </a:p>
          <a:p>
            <a:r>
              <a:rPr lang="en-GB" sz="1700" dirty="0"/>
              <a:t>vacuum interconnections between valve and cavities are performed by ultra-high vacuum CF flanges</a:t>
            </a:r>
          </a:p>
          <a:p>
            <a:r>
              <a:rPr lang="en-GB" sz="1700" dirty="0"/>
              <a:t>RF network interfaces are WR90 RF vacuum flanges (SLAC or CLIC design)</a:t>
            </a:r>
          </a:p>
        </p:txBody>
      </p:sp>
    </p:spTree>
    <p:extLst>
      <p:ext uri="{BB962C8B-B14F-4D97-AF65-F5344CB8AC3E}">
        <p14:creationId xmlns:p14="http://schemas.microsoft.com/office/powerpoint/2010/main" val="439211031"/>
      </p:ext>
    </p:extLst>
  </p:cSld>
  <p:clrMapOvr>
    <a:masterClrMapping/>
  </p:clrMapOvr>
  <p:transition>
    <p:split orient="vert"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Choke  Mode  Flange</a:t>
            </a:r>
            <a:endParaRPr lang="en-GB" dirty="0"/>
          </a:p>
        </p:txBody>
      </p:sp>
      <p:grpSp>
        <p:nvGrpSpPr>
          <p:cNvPr id="5" name="Group 4"/>
          <p:cNvGrpSpPr/>
          <p:nvPr/>
        </p:nvGrpSpPr>
        <p:grpSpPr>
          <a:xfrm>
            <a:off x="757451" y="836712"/>
            <a:ext cx="2158365" cy="1962150"/>
            <a:chOff x="419926" y="1124744"/>
            <a:chExt cx="2158365" cy="1962150"/>
          </a:xfrm>
        </p:grpSpPr>
        <p:pic>
          <p:nvPicPr>
            <p:cNvPr id="6" name="Picture 5"/>
            <p:cNvPicPr>
              <a:picLocks noChangeAspect="1" noChangeArrowheads="1"/>
            </p:cNvPicPr>
            <p:nvPr/>
          </p:nvPicPr>
          <p:blipFill>
            <a:blip r:embed="rId2" cstate="print"/>
            <a:srcRect/>
            <a:stretch>
              <a:fillRect/>
            </a:stretch>
          </p:blipFill>
          <p:spPr bwMode="auto">
            <a:xfrm>
              <a:off x="419926" y="1124744"/>
              <a:ext cx="2158365" cy="1962150"/>
            </a:xfrm>
            <a:prstGeom prst="rect">
              <a:avLst/>
            </a:prstGeom>
            <a:noFill/>
            <a:ln w="9525">
              <a:noFill/>
              <a:miter lim="800000"/>
              <a:headEnd/>
              <a:tailEnd/>
            </a:ln>
          </p:spPr>
        </p:pic>
        <p:sp>
          <p:nvSpPr>
            <p:cNvPr id="3" name="Oval 2"/>
            <p:cNvSpPr/>
            <p:nvPr/>
          </p:nvSpPr>
          <p:spPr>
            <a:xfrm>
              <a:off x="1745348" y="1778913"/>
              <a:ext cx="433244" cy="43204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
        <p:nvSpPr>
          <p:cNvPr id="9" name="Rectangle 8"/>
          <p:cNvSpPr/>
          <p:nvPr/>
        </p:nvSpPr>
        <p:spPr>
          <a:xfrm>
            <a:off x="395536" y="4205987"/>
            <a:ext cx="8352928" cy="2031325"/>
          </a:xfrm>
          <a:prstGeom prst="rect">
            <a:avLst/>
          </a:prstGeom>
          <a:noFill/>
        </p:spPr>
        <p:txBody>
          <a:bodyPr wrap="square" rtlCol="0">
            <a:spAutoFit/>
          </a:bodyPr>
          <a:lstStyle/>
          <a:p>
            <a:pPr algn="just"/>
            <a:r>
              <a:rPr lang="en-US" dirty="0"/>
              <a:t>In CLIC the important requirement is the need for independent transverse alignment (of about ±0.1 mm) of the two </a:t>
            </a:r>
            <a:r>
              <a:rPr lang="en-US" dirty="0" err="1"/>
              <a:t>linacs</a:t>
            </a:r>
            <a:r>
              <a:rPr lang="en-US" dirty="0"/>
              <a:t> during machine operation. To avoid the mechanical stresses in a waveguide network we suggested using the double-sector choke-mode flange. This device allows for the electrically contact-free connection between  </a:t>
            </a:r>
            <a:r>
              <a:rPr lang="en-US" dirty="0" smtClean="0"/>
              <a:t>the </a:t>
            </a:r>
            <a:r>
              <a:rPr lang="en-US" dirty="0"/>
              <a:t>waveguides and possibility to </a:t>
            </a:r>
            <a:r>
              <a:rPr lang="en-US" dirty="0" smtClean="0"/>
              <a:t>align transversally </a:t>
            </a:r>
            <a:r>
              <a:rPr lang="en-US" dirty="0"/>
              <a:t>the two waveguides without introducing any RF phase errors. The prototype of such a device is now under engineering </a:t>
            </a:r>
            <a:r>
              <a:rPr lang="en-US" dirty="0" smtClean="0"/>
              <a:t>design optimization. </a:t>
            </a:r>
            <a:endParaRPr lang="en-US" dirty="0"/>
          </a:p>
        </p:txBody>
      </p:sp>
      <p:grpSp>
        <p:nvGrpSpPr>
          <p:cNvPr id="10" name="Group 9"/>
          <p:cNvGrpSpPr/>
          <p:nvPr/>
        </p:nvGrpSpPr>
        <p:grpSpPr>
          <a:xfrm>
            <a:off x="4593453" y="744022"/>
            <a:ext cx="3507186" cy="3333050"/>
            <a:chOff x="4593453" y="744022"/>
            <a:chExt cx="3507186" cy="333305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451" y="744022"/>
              <a:ext cx="3126028" cy="333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452320" y="1706905"/>
              <a:ext cx="648319" cy="646331"/>
            </a:xfrm>
            <a:prstGeom prst="rect">
              <a:avLst/>
            </a:prstGeom>
            <a:noFill/>
          </p:spPr>
          <p:txBody>
            <a:bodyPr wrap="none" rtlCol="0">
              <a:spAutoFit/>
            </a:bodyPr>
            <a:lstStyle/>
            <a:p>
              <a:r>
                <a:rPr lang="en-GB" b="1" dirty="0" smtClean="0"/>
                <a:t>from</a:t>
              </a:r>
            </a:p>
            <a:p>
              <a:r>
                <a:rPr lang="en-GB" b="1" dirty="0" smtClean="0"/>
                <a:t>PETS</a:t>
              </a:r>
              <a:endParaRPr lang="en-GB" b="1" dirty="0"/>
            </a:p>
          </p:txBody>
        </p:sp>
        <p:sp>
          <p:nvSpPr>
            <p:cNvPr id="12" name="TextBox 11"/>
            <p:cNvSpPr txBox="1"/>
            <p:nvPr/>
          </p:nvSpPr>
          <p:spPr>
            <a:xfrm>
              <a:off x="4593453" y="3458002"/>
              <a:ext cx="792088" cy="369332"/>
            </a:xfrm>
            <a:prstGeom prst="rect">
              <a:avLst/>
            </a:prstGeom>
            <a:noFill/>
          </p:spPr>
          <p:txBody>
            <a:bodyPr wrap="square" rtlCol="0">
              <a:spAutoFit/>
            </a:bodyPr>
            <a:lstStyle/>
            <a:p>
              <a:r>
                <a:rPr lang="en-GB" b="1" dirty="0" smtClean="0"/>
                <a:t>to AS</a:t>
              </a:r>
              <a:endParaRPr lang="en-GB" b="1" dirty="0"/>
            </a:p>
          </p:txBody>
        </p:sp>
      </p:grpSp>
      <p:grpSp>
        <p:nvGrpSpPr>
          <p:cNvPr id="13" name="Group 12"/>
          <p:cNvGrpSpPr/>
          <p:nvPr/>
        </p:nvGrpSpPr>
        <p:grpSpPr>
          <a:xfrm>
            <a:off x="2771800" y="3319502"/>
            <a:ext cx="1584375" cy="646331"/>
            <a:chOff x="2771800" y="3319502"/>
            <a:chExt cx="1584375" cy="646331"/>
          </a:xfrm>
        </p:grpSpPr>
        <p:sp>
          <p:nvSpPr>
            <p:cNvPr id="8" name="Rectangle 7"/>
            <p:cNvSpPr/>
            <p:nvPr/>
          </p:nvSpPr>
          <p:spPr>
            <a:xfrm>
              <a:off x="2771800" y="3319502"/>
              <a:ext cx="1513941" cy="646331"/>
            </a:xfrm>
            <a:prstGeom prst="rect">
              <a:avLst/>
            </a:prstGeom>
            <a:noFill/>
          </p:spPr>
          <p:txBody>
            <a:bodyPr wrap="none" rtlCol="0">
              <a:spAutoFit/>
            </a:bodyPr>
            <a:lstStyle/>
            <a:p>
              <a:r>
                <a:rPr lang="en-GB" i="1" dirty="0"/>
                <a:t>double-sector </a:t>
              </a:r>
            </a:p>
            <a:p>
              <a:r>
                <a:rPr lang="en-GB" i="1" dirty="0"/>
                <a:t>choke flange</a:t>
              </a:r>
            </a:p>
          </p:txBody>
        </p:sp>
        <p:sp>
          <p:nvSpPr>
            <p:cNvPr id="14" name="Isosceles Triangle 13"/>
            <p:cNvSpPr/>
            <p:nvPr/>
          </p:nvSpPr>
          <p:spPr>
            <a:xfrm rot="5400000">
              <a:off x="4141724" y="3716248"/>
              <a:ext cx="288032" cy="140871"/>
            </a:xfrm>
            <a:prstGeom prst="triangle">
              <a:avLst/>
            </a:prstGeom>
            <a:solidFill>
              <a:srgbClr val="0070C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456380692"/>
      </p:ext>
    </p:extLst>
  </p:cSld>
  <p:clrMapOvr>
    <a:masterClrMapping/>
  </p:clrMapOvr>
  <p:transition>
    <p:split orient="ver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17491" y="836712"/>
            <a:ext cx="2158365" cy="1962150"/>
            <a:chOff x="419926" y="1124744"/>
            <a:chExt cx="2158365" cy="1962150"/>
          </a:xfrm>
        </p:grpSpPr>
        <p:pic>
          <p:nvPicPr>
            <p:cNvPr id="8" name="Picture 7"/>
            <p:cNvPicPr>
              <a:picLocks noChangeAspect="1" noChangeArrowheads="1"/>
            </p:cNvPicPr>
            <p:nvPr/>
          </p:nvPicPr>
          <p:blipFill>
            <a:blip r:embed="rId2" cstate="print"/>
            <a:srcRect/>
            <a:stretch>
              <a:fillRect/>
            </a:stretch>
          </p:blipFill>
          <p:spPr bwMode="auto">
            <a:xfrm>
              <a:off x="419926" y="1124744"/>
              <a:ext cx="2158365" cy="1962150"/>
            </a:xfrm>
            <a:prstGeom prst="rect">
              <a:avLst/>
            </a:prstGeom>
            <a:noFill/>
            <a:ln w="9525">
              <a:noFill/>
              <a:miter lim="800000"/>
              <a:headEnd/>
              <a:tailEnd/>
            </a:ln>
          </p:spPr>
        </p:pic>
        <p:sp>
          <p:nvSpPr>
            <p:cNvPr id="11" name="Oval 10"/>
            <p:cNvSpPr/>
            <p:nvPr/>
          </p:nvSpPr>
          <p:spPr>
            <a:xfrm>
              <a:off x="1500046" y="2026123"/>
              <a:ext cx="433244" cy="43204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smtClean="0"/>
              <a:t>Hybrid</a:t>
            </a:r>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143675"/>
            <a:ext cx="5497100" cy="316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709096" y="620688"/>
            <a:ext cx="3327400" cy="4176464"/>
            <a:chOff x="740544" y="2204864"/>
            <a:chExt cx="3327400" cy="4176464"/>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44" y="2863428"/>
              <a:ext cx="3327400" cy="351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783166" y="2204864"/>
              <a:ext cx="2879716" cy="4113748"/>
              <a:chOff x="783166" y="2204864"/>
              <a:chExt cx="2879716" cy="4113748"/>
            </a:xfrm>
          </p:grpSpPr>
          <p:sp>
            <p:nvSpPr>
              <p:cNvPr id="3" name="TextBox 2"/>
              <p:cNvSpPr txBox="1"/>
              <p:nvPr/>
            </p:nvSpPr>
            <p:spPr>
              <a:xfrm>
                <a:off x="1331640" y="5949280"/>
                <a:ext cx="603050" cy="369332"/>
              </a:xfrm>
              <a:prstGeom prst="rect">
                <a:avLst/>
              </a:prstGeom>
              <a:noFill/>
            </p:spPr>
            <p:txBody>
              <a:bodyPr wrap="none" rtlCol="0">
                <a:spAutoFit/>
              </a:bodyPr>
              <a:lstStyle/>
              <a:p>
                <a:r>
                  <a:rPr lang="en-GB" b="1" dirty="0" smtClean="0"/>
                  <a:t>AS 1</a:t>
                </a:r>
                <a:endParaRPr lang="en-GB" b="1" dirty="0"/>
              </a:p>
            </p:txBody>
          </p:sp>
          <p:sp>
            <p:nvSpPr>
              <p:cNvPr id="13" name="TextBox 12"/>
              <p:cNvSpPr txBox="1"/>
              <p:nvPr/>
            </p:nvSpPr>
            <p:spPr>
              <a:xfrm>
                <a:off x="783166" y="3212976"/>
                <a:ext cx="1196546" cy="646331"/>
              </a:xfrm>
              <a:prstGeom prst="rect">
                <a:avLst/>
              </a:prstGeom>
              <a:noFill/>
            </p:spPr>
            <p:txBody>
              <a:bodyPr wrap="none" rtlCol="0">
                <a:spAutoFit/>
              </a:bodyPr>
              <a:lstStyle/>
              <a:p>
                <a:r>
                  <a:rPr lang="en-GB" b="1" dirty="0" smtClean="0"/>
                  <a:t>COMPACT </a:t>
                </a:r>
              </a:p>
              <a:p>
                <a:r>
                  <a:rPr lang="en-GB" b="1" dirty="0" smtClean="0"/>
                  <a:t>LOAD</a:t>
                </a:r>
                <a:endParaRPr lang="en-GB" b="1" dirty="0"/>
              </a:p>
            </p:txBody>
          </p:sp>
          <p:sp>
            <p:nvSpPr>
              <p:cNvPr id="14" name="TextBox 13"/>
              <p:cNvSpPr txBox="1"/>
              <p:nvPr/>
            </p:nvSpPr>
            <p:spPr>
              <a:xfrm>
                <a:off x="3059832" y="5013176"/>
                <a:ext cx="603050" cy="369332"/>
              </a:xfrm>
              <a:prstGeom prst="rect">
                <a:avLst/>
              </a:prstGeom>
              <a:noFill/>
            </p:spPr>
            <p:txBody>
              <a:bodyPr wrap="none" rtlCol="0">
                <a:spAutoFit/>
              </a:bodyPr>
              <a:lstStyle/>
              <a:p>
                <a:r>
                  <a:rPr lang="en-GB" b="1" dirty="0" smtClean="0"/>
                  <a:t>AS 2</a:t>
                </a:r>
                <a:endParaRPr lang="en-GB" b="1" dirty="0"/>
              </a:p>
            </p:txBody>
          </p:sp>
          <p:sp>
            <p:nvSpPr>
              <p:cNvPr id="15" name="TextBox 14"/>
              <p:cNvSpPr txBox="1"/>
              <p:nvPr/>
            </p:nvSpPr>
            <p:spPr>
              <a:xfrm>
                <a:off x="2555776" y="2204864"/>
                <a:ext cx="648319" cy="646331"/>
              </a:xfrm>
              <a:prstGeom prst="rect">
                <a:avLst/>
              </a:prstGeom>
              <a:noFill/>
            </p:spPr>
            <p:txBody>
              <a:bodyPr wrap="none" rtlCol="0">
                <a:spAutoFit/>
              </a:bodyPr>
              <a:lstStyle/>
              <a:p>
                <a:r>
                  <a:rPr lang="en-GB" b="1" dirty="0" smtClean="0"/>
                  <a:t>from</a:t>
                </a:r>
              </a:p>
              <a:p>
                <a:r>
                  <a:rPr lang="en-GB" b="1" dirty="0" smtClean="0"/>
                  <a:t>PETS</a:t>
                </a:r>
                <a:endParaRPr lang="en-GB" b="1" dirty="0"/>
              </a:p>
            </p:txBody>
          </p:sp>
        </p:grpSp>
      </p:grpSp>
    </p:spTree>
    <p:extLst>
      <p:ext uri="{BB962C8B-B14F-4D97-AF65-F5344CB8AC3E}">
        <p14:creationId xmlns:p14="http://schemas.microsoft.com/office/powerpoint/2010/main" val="1647360324"/>
      </p:ext>
    </p:extLst>
  </p:cSld>
  <p:clrMapOvr>
    <a:masterClrMapping/>
  </p:clrMapOvr>
  <p:transition>
    <p:split orient="ver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29459" y="818778"/>
            <a:ext cx="2158365" cy="1962150"/>
            <a:chOff x="35496" y="836712"/>
            <a:chExt cx="2158365" cy="1962150"/>
          </a:xfrm>
        </p:grpSpPr>
        <p:pic>
          <p:nvPicPr>
            <p:cNvPr id="13" name="Picture 12"/>
            <p:cNvPicPr>
              <a:picLocks noChangeAspect="1" noChangeArrowheads="1"/>
            </p:cNvPicPr>
            <p:nvPr/>
          </p:nvPicPr>
          <p:blipFill>
            <a:blip r:embed="rId2" cstate="print"/>
            <a:srcRect/>
            <a:stretch>
              <a:fillRect/>
            </a:stretch>
          </p:blipFill>
          <p:spPr bwMode="auto">
            <a:xfrm>
              <a:off x="35496" y="836712"/>
              <a:ext cx="2158365" cy="1962150"/>
            </a:xfrm>
            <a:prstGeom prst="rect">
              <a:avLst/>
            </a:prstGeom>
            <a:noFill/>
            <a:ln w="9525">
              <a:noFill/>
              <a:miter lim="800000"/>
              <a:headEnd/>
              <a:tailEnd/>
            </a:ln>
          </p:spPr>
        </p:pic>
        <p:sp>
          <p:nvSpPr>
            <p:cNvPr id="14" name="Oval 13"/>
            <p:cNvSpPr/>
            <p:nvPr/>
          </p:nvSpPr>
          <p:spPr>
            <a:xfrm>
              <a:off x="945312" y="2060848"/>
              <a:ext cx="433244" cy="43204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5" name="Oval 14"/>
            <p:cNvSpPr/>
            <p:nvPr/>
          </p:nvSpPr>
          <p:spPr>
            <a:xfrm>
              <a:off x="1483732" y="1824451"/>
              <a:ext cx="433244" cy="432048"/>
            </a:xfrm>
            <a:prstGeom prst="ellipse">
              <a:avLst/>
            </a:prstGeom>
            <a:noFill/>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smtClean="0"/>
              <a:t>Splitter</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352" y="1163290"/>
            <a:ext cx="5207000" cy="44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062723"/>
            <a:ext cx="2880320" cy="339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067798"/>
      </p:ext>
    </p:extLst>
  </p:cSld>
  <p:clrMapOvr>
    <a:masterClrMapping/>
  </p:clrMapOvr>
  <p:transition>
    <p:split orient="vert" dir="in"/>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Qualification  process  </a:t>
            </a:r>
            <a:r>
              <a:rPr lang="en-GB" dirty="0"/>
              <a:t>at </a:t>
            </a:r>
            <a:r>
              <a:rPr lang="en-GB" dirty="0" smtClean="0"/>
              <a:t> CERN</a:t>
            </a:r>
            <a:endParaRPr lang="en-GB"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912" y="692407"/>
            <a:ext cx="4536504" cy="565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2411760" y="4275224"/>
            <a:ext cx="3816424" cy="861647"/>
          </a:xfrm>
          <a:prstGeom prst="rect">
            <a:avLst/>
          </a:prstGeom>
          <a:noFill/>
          <a:ln w="254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nvGrpSpPr>
          <p:cNvPr id="7" name="Group 6"/>
          <p:cNvGrpSpPr/>
          <p:nvPr/>
        </p:nvGrpSpPr>
        <p:grpSpPr>
          <a:xfrm>
            <a:off x="107504" y="1772816"/>
            <a:ext cx="8981008" cy="2213024"/>
            <a:chOff x="163592" y="3933056"/>
            <a:chExt cx="8981008" cy="2213024"/>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92" y="3933056"/>
              <a:ext cx="8981008" cy="221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3592" y="3963536"/>
              <a:ext cx="8980408" cy="2088232"/>
            </a:xfrm>
            <a:prstGeom prst="rect">
              <a:avLst/>
            </a:prstGeom>
            <a:noFill/>
            <a:ln w="762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401633914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3368"/>
          </a:solidFill>
        </p:spPr>
        <p:txBody>
          <a:bodyPr vert="horz" lIns="91440" tIns="45720" rIns="91440" bIns="45720" rtlCol="0" anchor="ctr">
            <a:normAutofit/>
          </a:bodyPr>
          <a:lstStyle/>
          <a:p>
            <a:r>
              <a:rPr lang="en-US" dirty="0"/>
              <a:t>ACKNOWLEDGEMENT</a:t>
            </a:r>
            <a:endParaRPr lang="en-GB" dirty="0"/>
          </a:p>
        </p:txBody>
      </p:sp>
      <p:sp>
        <p:nvSpPr>
          <p:cNvPr id="3" name="Rectangle 2"/>
          <p:cNvSpPr/>
          <p:nvPr/>
        </p:nvSpPr>
        <p:spPr>
          <a:xfrm>
            <a:off x="1763688" y="2132856"/>
            <a:ext cx="5598368" cy="2062103"/>
          </a:xfrm>
          <a:prstGeom prst="rect">
            <a:avLst/>
          </a:prstGeom>
        </p:spPr>
        <p:txBody>
          <a:bodyPr wrap="square">
            <a:spAutoFit/>
          </a:bodyPr>
          <a:lstStyle/>
          <a:p>
            <a:pPr algn="ctr"/>
            <a:r>
              <a:rPr lang="en-GB" sz="3200" dirty="0" smtClean="0"/>
              <a:t>Many thanks to all </a:t>
            </a:r>
            <a:endParaRPr lang="en-GB" sz="3200" dirty="0"/>
          </a:p>
          <a:p>
            <a:pPr algn="ctr"/>
            <a:r>
              <a:rPr lang="en-GB" sz="3200" dirty="0" smtClean="0"/>
              <a:t>“CLIC Module Working Group” </a:t>
            </a:r>
          </a:p>
          <a:p>
            <a:pPr algn="ctr"/>
            <a:r>
              <a:rPr lang="en-GB" sz="3200" dirty="0" smtClean="0"/>
              <a:t>members at CERN for their contribution !</a:t>
            </a:r>
            <a:endParaRPr lang="en-GB" sz="3200" dirty="0"/>
          </a:p>
        </p:txBody>
      </p:sp>
    </p:spTree>
    <p:extLst>
      <p:ext uri="{BB962C8B-B14F-4D97-AF65-F5344CB8AC3E}">
        <p14:creationId xmlns:p14="http://schemas.microsoft.com/office/powerpoint/2010/main" val="41465700"/>
      </p:ext>
    </p:extLst>
  </p:cSld>
  <p:clrMapOvr>
    <a:masterClrMapping/>
  </p:clrMapOvr>
  <p:transition>
    <p:split orient="ver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3688" y="2423790"/>
            <a:ext cx="5598368" cy="1077218"/>
          </a:xfrm>
          <a:prstGeom prst="rect">
            <a:avLst/>
          </a:prstGeom>
        </p:spPr>
        <p:txBody>
          <a:bodyPr wrap="square">
            <a:spAutoFit/>
          </a:bodyPr>
          <a:lstStyle/>
          <a:p>
            <a:pPr algn="ctr"/>
            <a:r>
              <a:rPr lang="en-GB" sz="3200" dirty="0" smtClean="0"/>
              <a:t>Thank you all </a:t>
            </a:r>
            <a:endParaRPr lang="en-GB" sz="3200" dirty="0"/>
          </a:p>
          <a:p>
            <a:pPr algn="ctr"/>
            <a:r>
              <a:rPr lang="en-GB" sz="3200" dirty="0" smtClean="0"/>
              <a:t>for your attention!</a:t>
            </a:r>
            <a:endParaRPr lang="en-GB" sz="3200" dirty="0"/>
          </a:p>
        </p:txBody>
      </p:sp>
    </p:spTree>
    <p:extLst>
      <p:ext uri="{BB962C8B-B14F-4D97-AF65-F5344CB8AC3E}">
        <p14:creationId xmlns:p14="http://schemas.microsoft.com/office/powerpoint/2010/main" val="1223117792"/>
      </p:ext>
    </p:extLst>
  </p:cSld>
  <p:clrMapOvr>
    <a:masterClrMapping/>
  </p:clrMapOvr>
  <p:transition>
    <p:split orient="ver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rgbClr val="FFFF00"/>
                </a:solidFill>
              </a:rPr>
              <a:t>BACKUP  </a:t>
            </a:r>
            <a:r>
              <a:rPr lang="en-GB" dirty="0">
                <a:solidFill>
                  <a:srgbClr val="FFFF00"/>
                </a:solidFill>
                <a:sym typeface="Wingdings" pitchFamily="2" charset="2"/>
              </a:rPr>
              <a:t>   </a:t>
            </a:r>
            <a:r>
              <a:rPr lang="en-GB" dirty="0"/>
              <a:t>MAIN  BEAM  </a:t>
            </a:r>
            <a:r>
              <a:rPr lang="en-GB" dirty="0" smtClean="0"/>
              <a:t>QUADRUPOLE</a:t>
            </a:r>
            <a:endParaRPr lang="en-GB" dirty="0"/>
          </a:p>
        </p:txBody>
      </p:sp>
      <p:grpSp>
        <p:nvGrpSpPr>
          <p:cNvPr id="4" name="Group 3"/>
          <p:cNvGrpSpPr/>
          <p:nvPr/>
        </p:nvGrpSpPr>
        <p:grpSpPr>
          <a:xfrm>
            <a:off x="1149777" y="3717032"/>
            <a:ext cx="3206199" cy="2520040"/>
            <a:chOff x="1221785" y="3933296"/>
            <a:chExt cx="3206199" cy="252004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933296"/>
              <a:ext cx="2664296" cy="216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21785" y="6084004"/>
              <a:ext cx="3206199" cy="369332"/>
            </a:xfrm>
            <a:prstGeom prst="rect">
              <a:avLst/>
            </a:prstGeom>
          </p:spPr>
          <p:txBody>
            <a:bodyPr wrap="none">
              <a:spAutoFit/>
            </a:bodyPr>
            <a:lstStyle/>
            <a:p>
              <a:pPr algn="just"/>
              <a:r>
                <a:rPr lang="en-US" i="1" dirty="0"/>
                <a:t>MBQ </a:t>
              </a:r>
              <a:r>
                <a:rPr lang="en-US" i="1" dirty="0" smtClean="0"/>
                <a:t>Type 4 </a:t>
              </a:r>
              <a:r>
                <a:rPr lang="en-US" i="1" dirty="0"/>
                <a:t>prototype </a:t>
              </a:r>
              <a:r>
                <a:rPr lang="en-US" i="1" dirty="0" smtClean="0"/>
                <a:t>assembly</a:t>
              </a:r>
              <a:endParaRPr lang="en-US" i="1" dirty="0"/>
            </a:p>
          </p:txBody>
        </p:sp>
      </p:grpSp>
      <p:grpSp>
        <p:nvGrpSpPr>
          <p:cNvPr id="6" name="Group 5"/>
          <p:cNvGrpSpPr/>
          <p:nvPr/>
        </p:nvGrpSpPr>
        <p:grpSpPr>
          <a:xfrm>
            <a:off x="5021386" y="1196752"/>
            <a:ext cx="3655070" cy="4964020"/>
            <a:chOff x="5381426" y="1196752"/>
            <a:chExt cx="3655070" cy="4964020"/>
          </a:xfrm>
        </p:grpSpPr>
        <p:sp>
          <p:nvSpPr>
            <p:cNvPr id="10" name="Rectangle 9"/>
            <p:cNvSpPr/>
            <p:nvPr/>
          </p:nvSpPr>
          <p:spPr>
            <a:xfrm>
              <a:off x="5508104" y="5791440"/>
              <a:ext cx="3528392" cy="369332"/>
            </a:xfrm>
            <a:prstGeom prst="rect">
              <a:avLst/>
            </a:prstGeom>
          </p:spPr>
          <p:txBody>
            <a:bodyPr wrap="square">
              <a:spAutoFit/>
            </a:bodyPr>
            <a:lstStyle/>
            <a:p>
              <a:pPr algn="ctr"/>
              <a:r>
                <a:rPr lang="en-US" i="1" dirty="0"/>
                <a:t>CLIC </a:t>
              </a:r>
              <a:r>
                <a:rPr lang="en-US" i="1" dirty="0" smtClean="0"/>
                <a:t>MB Quad. Main parameters</a:t>
              </a:r>
              <a:endParaRPr lang="en-US"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426" y="1196752"/>
              <a:ext cx="3655070" cy="218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426" y="3501008"/>
              <a:ext cx="3655070" cy="2180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3131840" y="1916832"/>
            <a:ext cx="1317477" cy="923330"/>
          </a:xfrm>
          <a:prstGeom prst="rect">
            <a:avLst/>
          </a:prstGeom>
        </p:spPr>
        <p:txBody>
          <a:bodyPr wrap="none">
            <a:spAutoFit/>
          </a:bodyPr>
          <a:lstStyle/>
          <a:p>
            <a:pPr algn="just"/>
            <a:r>
              <a:rPr lang="en-US" i="1" dirty="0"/>
              <a:t>MBQ Type 1</a:t>
            </a:r>
          </a:p>
          <a:p>
            <a:pPr algn="just"/>
            <a:r>
              <a:rPr lang="en-US" i="1" dirty="0" smtClean="0"/>
              <a:t>prototype </a:t>
            </a:r>
          </a:p>
          <a:p>
            <a:pPr algn="just"/>
            <a:r>
              <a:rPr lang="en-US" i="1" dirty="0" smtClean="0"/>
              <a:t>under tests</a:t>
            </a:r>
            <a:endParaRPr lang="en-US" i="1"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008094"/>
            <a:ext cx="2470150" cy="2559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380692"/>
      </p:ext>
    </p:extLst>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911981"/>
            <a:ext cx="9144000" cy="4972911"/>
          </a:xfrm>
          <a:prstGeom prst="rect">
            <a:avLst/>
          </a:prstGeom>
        </p:spPr>
      </p:pic>
      <p:sp>
        <p:nvSpPr>
          <p:cNvPr id="7" name="Rectangle 3"/>
          <p:cNvSpPr>
            <a:spLocks noChangeArrowheads="1"/>
          </p:cNvSpPr>
          <p:nvPr/>
        </p:nvSpPr>
        <p:spPr bwMode="auto">
          <a:xfrm>
            <a:off x="7309509" y="4326213"/>
            <a:ext cx="1438955" cy="830979"/>
          </a:xfrm>
          <a:prstGeom prst="rect">
            <a:avLst/>
          </a:prstGeom>
          <a:noFill/>
          <a:ln w="0">
            <a:noFill/>
            <a:miter lim="800000"/>
            <a:headEnd/>
            <a:tailEnd/>
          </a:ln>
          <a:effectLst/>
        </p:spPr>
        <p:txBody>
          <a:bodyPr wrap="square" lIns="91422" tIns="45711" rIns="91422" bIns="45711">
            <a:prstTxWarp prst="textNoShape">
              <a:avLst/>
            </a:prstTxWarp>
            <a:spAutoFit/>
          </a:bodyPr>
          <a:lstStyle/>
          <a:p>
            <a:pPr algn="ctr" defTabSz="913660"/>
            <a:r>
              <a:rPr lang="en-US" sz="1600" b="1" dirty="0">
                <a:solidFill>
                  <a:srgbClr val="000099"/>
                </a:solidFill>
                <a:latin typeface="Candara" pitchFamily="34" charset="0"/>
              </a:rPr>
              <a:t>Main Beam Generation Complex</a:t>
            </a:r>
          </a:p>
        </p:txBody>
      </p:sp>
      <p:sp>
        <p:nvSpPr>
          <p:cNvPr id="8" name="Rectangle 3"/>
          <p:cNvSpPr>
            <a:spLocks noChangeArrowheads="1"/>
          </p:cNvSpPr>
          <p:nvPr/>
        </p:nvSpPr>
        <p:spPr bwMode="auto">
          <a:xfrm>
            <a:off x="3347864" y="836712"/>
            <a:ext cx="1364641" cy="830979"/>
          </a:xfrm>
          <a:prstGeom prst="rect">
            <a:avLst/>
          </a:prstGeom>
          <a:noFill/>
          <a:ln w="0">
            <a:noFill/>
            <a:miter lim="800000"/>
            <a:headEnd/>
            <a:tailEnd/>
          </a:ln>
          <a:effectLst/>
        </p:spPr>
        <p:txBody>
          <a:bodyPr wrap="square" lIns="91422" tIns="45711" rIns="91422" bIns="45711">
            <a:prstTxWarp prst="textNoShape">
              <a:avLst/>
            </a:prstTxWarp>
            <a:spAutoFit/>
          </a:bodyPr>
          <a:lstStyle/>
          <a:p>
            <a:pPr algn="ctr" defTabSz="913660" fontAlgn="auto">
              <a:spcBef>
                <a:spcPts val="0"/>
              </a:spcBef>
              <a:spcAft>
                <a:spcPts val="0"/>
              </a:spcAft>
              <a:defRPr/>
            </a:pPr>
            <a:r>
              <a:rPr lang="en-US" sz="1600" b="1" dirty="0" smtClean="0">
                <a:solidFill>
                  <a:srgbClr val="000099"/>
                </a:solidFill>
                <a:latin typeface="Candara" pitchFamily="34" charset="0"/>
              </a:rPr>
              <a:t>Drive Beam </a:t>
            </a:r>
            <a:r>
              <a:rPr lang="en-US" sz="1600" b="1" dirty="0">
                <a:solidFill>
                  <a:srgbClr val="000099"/>
                </a:solidFill>
                <a:latin typeface="Candara" pitchFamily="34" charset="0"/>
              </a:rPr>
              <a:t>Generation Complex</a:t>
            </a:r>
          </a:p>
        </p:txBody>
      </p:sp>
      <p:grpSp>
        <p:nvGrpSpPr>
          <p:cNvPr id="9" name="Group 8"/>
          <p:cNvGrpSpPr/>
          <p:nvPr/>
        </p:nvGrpSpPr>
        <p:grpSpPr>
          <a:xfrm>
            <a:off x="542980" y="2627321"/>
            <a:ext cx="3240360" cy="3766842"/>
            <a:chOff x="542980" y="2542478"/>
            <a:chExt cx="3240360" cy="3766842"/>
          </a:xfrm>
        </p:grpSpPr>
        <p:sp>
          <p:nvSpPr>
            <p:cNvPr id="10" name="Rectangle 9"/>
            <p:cNvSpPr/>
            <p:nvPr/>
          </p:nvSpPr>
          <p:spPr>
            <a:xfrm>
              <a:off x="542980" y="2542478"/>
              <a:ext cx="3240360" cy="692800"/>
            </a:xfrm>
            <a:prstGeom prst="rect">
              <a:avLst/>
            </a:prstGeom>
            <a:noFill/>
            <a:ln w="508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1" name="Straight Arrow Connector 10"/>
            <p:cNvCxnSpPr/>
            <p:nvPr/>
          </p:nvCxnSpPr>
          <p:spPr>
            <a:xfrm flipH="1">
              <a:off x="1676400" y="3235278"/>
              <a:ext cx="303312" cy="2586402"/>
            </a:xfrm>
            <a:prstGeom prst="straightConnector1">
              <a:avLst/>
            </a:prstGeom>
            <a:ln w="50800">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sp>
          <p:nvSpPr>
            <p:cNvPr id="12" name="Rectangle 3"/>
            <p:cNvSpPr>
              <a:spLocks noChangeArrowheads="1"/>
            </p:cNvSpPr>
            <p:nvPr/>
          </p:nvSpPr>
          <p:spPr bwMode="auto">
            <a:xfrm>
              <a:off x="827884" y="5909229"/>
              <a:ext cx="1655884" cy="400091"/>
            </a:xfrm>
            <a:prstGeom prst="rect">
              <a:avLst/>
            </a:prstGeom>
            <a:noFill/>
            <a:ln w="0">
              <a:noFill/>
              <a:miter lim="800000"/>
              <a:headEnd/>
              <a:tailEnd/>
            </a:ln>
            <a:effectLst/>
          </p:spPr>
          <p:txBody>
            <a:bodyPr wrap="square" lIns="91422" tIns="45711" rIns="91422" bIns="45711">
              <a:prstTxWarp prst="textNoShape">
                <a:avLst/>
              </a:prstTxWarp>
              <a:spAutoFit/>
            </a:bodyPr>
            <a:lstStyle/>
            <a:p>
              <a:pPr defTabSz="913660" fontAlgn="auto">
                <a:spcBef>
                  <a:spcPts val="0"/>
                </a:spcBef>
                <a:spcAft>
                  <a:spcPts val="0"/>
                </a:spcAft>
                <a:defRPr/>
              </a:pPr>
              <a:r>
                <a:rPr lang="en-US" sz="2000" b="1" dirty="0" smtClean="0">
                  <a:solidFill>
                    <a:srgbClr val="0000FF"/>
                  </a:solidFill>
                  <a:latin typeface="Arial" pitchFamily="34" charset="0"/>
                  <a:cs typeface="Arial" pitchFamily="34" charset="0"/>
                </a:rPr>
                <a:t>Main LINAC</a:t>
              </a:r>
              <a:endParaRPr lang="en-US" sz="2000" b="1" dirty="0">
                <a:solidFill>
                  <a:srgbClr val="0000FF"/>
                </a:solidFill>
                <a:latin typeface="Arial" pitchFamily="34" charset="0"/>
                <a:cs typeface="Arial" pitchFamily="34" charset="0"/>
              </a:endParaRPr>
            </a:p>
          </p:txBody>
        </p:sp>
      </p:grpSp>
      <p:sp>
        <p:nvSpPr>
          <p:cNvPr id="24" name="Title 23"/>
          <p:cNvSpPr>
            <a:spLocks noGrp="1"/>
          </p:cNvSpPr>
          <p:nvPr>
            <p:ph type="title"/>
          </p:nvPr>
        </p:nvSpPr>
        <p:spPr/>
        <p:txBody>
          <a:bodyPr>
            <a:normAutofit/>
          </a:bodyPr>
          <a:lstStyle/>
          <a:p>
            <a:r>
              <a:rPr lang="en-GB" sz="1800" dirty="0" smtClean="0"/>
              <a:t>OVERALL  CLIC  LAYOUT  ( 3 TeV )</a:t>
            </a:r>
            <a:endParaRPr lang="en-GB" sz="1800" dirty="0"/>
          </a:p>
        </p:txBody>
      </p:sp>
      <p:sp>
        <p:nvSpPr>
          <p:cNvPr id="2" name="Rectangle 1"/>
          <p:cNvSpPr/>
          <p:nvPr/>
        </p:nvSpPr>
        <p:spPr>
          <a:xfrm>
            <a:off x="2358258" y="5991247"/>
            <a:ext cx="3928191" cy="400110"/>
          </a:xfrm>
          <a:prstGeom prst="rect">
            <a:avLst/>
          </a:prstGeom>
        </p:spPr>
        <p:txBody>
          <a:bodyPr wrap="none">
            <a:spAutoFit/>
          </a:bodyPr>
          <a:lstStyle/>
          <a:p>
            <a:pPr defTabSz="913660" fontAlgn="auto">
              <a:spcBef>
                <a:spcPts val="0"/>
              </a:spcBef>
              <a:spcAft>
                <a:spcPts val="0"/>
              </a:spcAft>
              <a:defRPr/>
            </a:pPr>
            <a:r>
              <a:rPr lang="en-US" sz="2000" b="1" dirty="0">
                <a:solidFill>
                  <a:srgbClr val="0000FF"/>
                </a:solidFill>
                <a:latin typeface="Arial" pitchFamily="34" charset="0"/>
                <a:cs typeface="Arial" pitchFamily="34" charset="0"/>
              </a:rPr>
              <a:t>x 2  </a:t>
            </a:r>
            <a:r>
              <a:rPr lang="en-US" b="1" dirty="0">
                <a:solidFill>
                  <a:srgbClr val="0000FF"/>
                </a:solidFill>
                <a:latin typeface="Arial" pitchFamily="34" charset="0"/>
                <a:cs typeface="Arial" pitchFamily="34" charset="0"/>
              </a:rPr>
              <a:t>=  21452  Two-Beam  Modules</a:t>
            </a:r>
          </a:p>
        </p:txBody>
      </p:sp>
    </p:spTree>
    <p:extLst>
      <p:ext uri="{BB962C8B-B14F-4D97-AF65-F5344CB8AC3E}">
        <p14:creationId xmlns:p14="http://schemas.microsoft.com/office/powerpoint/2010/main" val="36592707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dirty="0">
                <a:solidFill>
                  <a:srgbClr val="FFFF00"/>
                </a:solidFill>
              </a:rPr>
              <a:t>BACKUP </a:t>
            </a:r>
            <a:r>
              <a:rPr lang="en-GB" dirty="0" smtClean="0">
                <a:solidFill>
                  <a:srgbClr val="FFFF00"/>
                </a:solidFill>
              </a:rPr>
              <a:t>   </a:t>
            </a:r>
            <a:r>
              <a:rPr lang="en-GB" dirty="0" smtClean="0"/>
              <a:t>MAIN  BEAM  QUADRUPOLE</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867"/>
          <a:stretch/>
        </p:blipFill>
        <p:spPr bwMode="auto">
          <a:xfrm>
            <a:off x="9431" y="1200799"/>
            <a:ext cx="9027065" cy="425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360324"/>
      </p:ext>
    </p:extLst>
  </p:cSld>
  <p:clrMapOvr>
    <a:masterClrMapping/>
  </p:clrMapOvr>
  <p:transition>
    <p:split orient="vert" dir="in"/>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solidFill>
                  <a:srgbClr val="FFFF00"/>
                </a:solidFill>
              </a:rPr>
              <a:t>BACKUP  </a:t>
            </a:r>
            <a:r>
              <a:rPr lang="en-GB" dirty="0" smtClean="0">
                <a:solidFill>
                  <a:srgbClr val="FFFF00"/>
                </a:solidFill>
                <a:sym typeface="Wingdings" pitchFamily="2" charset="2"/>
              </a:rPr>
              <a:t>   </a:t>
            </a:r>
            <a:r>
              <a:rPr lang="en-GB" dirty="0" smtClean="0"/>
              <a:t>MODULE  TYPES</a:t>
            </a:r>
            <a:endParaRPr lang="en-GB" dirty="0"/>
          </a:p>
        </p:txBody>
      </p:sp>
      <p:sp>
        <p:nvSpPr>
          <p:cNvPr id="4" name="TextBox 3"/>
          <p:cNvSpPr txBox="1"/>
          <p:nvPr/>
        </p:nvSpPr>
        <p:spPr>
          <a:xfrm>
            <a:off x="3635896" y="5501837"/>
            <a:ext cx="5220393" cy="756084"/>
          </a:xfrm>
          <a:prstGeom prst="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    special modules (damping region, modules with instrumentation and/or vacuum equipment</a:t>
            </a:r>
            <a:r>
              <a:rPr lang="en-US" dirty="0" smtClean="0">
                <a:solidFill>
                  <a:schemeClr val="tx1"/>
                </a:solidFill>
              </a:rPr>
              <a:t>)</a:t>
            </a:r>
            <a:endParaRPr lang="en-US" dirty="0">
              <a:solidFill>
                <a:schemeClr val="tx1"/>
              </a:solidFill>
            </a:endParaRPr>
          </a:p>
        </p:txBody>
      </p:sp>
      <p:sp>
        <p:nvSpPr>
          <p:cNvPr id="14" name="TextBox 13"/>
          <p:cNvSpPr txBox="1"/>
          <p:nvPr/>
        </p:nvSpPr>
        <p:spPr>
          <a:xfrm>
            <a:off x="251520" y="4221088"/>
            <a:ext cx="3096344" cy="2073834"/>
          </a:xfrm>
          <a:prstGeom prst="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tx1"/>
                </a:solidFill>
              </a:rPr>
              <a:t>Standard Module (L = 2010 mm)</a:t>
            </a:r>
          </a:p>
          <a:p>
            <a:r>
              <a:rPr lang="en-US" sz="1600" b="1" dirty="0" smtClean="0">
                <a:solidFill>
                  <a:schemeClr val="tx1"/>
                </a:solidFill>
              </a:rPr>
              <a:t>Drive Beam </a:t>
            </a:r>
            <a:r>
              <a:rPr lang="en-US" sz="1600" b="1" dirty="0">
                <a:solidFill>
                  <a:schemeClr val="tx1"/>
                </a:solidFill>
              </a:rPr>
              <a:t>(100 A)</a:t>
            </a:r>
          </a:p>
          <a:p>
            <a:r>
              <a:rPr lang="en-US" sz="1600" dirty="0">
                <a:solidFill>
                  <a:schemeClr val="tx1"/>
                </a:solidFill>
              </a:rPr>
              <a:t>4 PETS, 2 Quads with BPM</a:t>
            </a:r>
          </a:p>
          <a:p>
            <a:r>
              <a:rPr lang="en-US" sz="1600" dirty="0">
                <a:solidFill>
                  <a:schemeClr val="tx1"/>
                </a:solidFill>
              </a:rPr>
              <a:t>Each PETS feeds 2 AS</a:t>
            </a:r>
          </a:p>
          <a:p>
            <a:endParaRPr lang="en-US" sz="1600" dirty="0">
              <a:solidFill>
                <a:schemeClr val="tx1"/>
              </a:solidFill>
            </a:endParaRPr>
          </a:p>
          <a:p>
            <a:r>
              <a:rPr lang="en-US" sz="1600" b="1" dirty="0" smtClean="0">
                <a:solidFill>
                  <a:schemeClr val="tx1"/>
                </a:solidFill>
              </a:rPr>
              <a:t>Main Beam </a:t>
            </a:r>
            <a:r>
              <a:rPr lang="en-US" sz="1600" b="1" dirty="0">
                <a:solidFill>
                  <a:schemeClr val="tx1"/>
                </a:solidFill>
              </a:rPr>
              <a:t>(1 A)</a:t>
            </a:r>
          </a:p>
          <a:p>
            <a:r>
              <a:rPr lang="en-US" sz="1600" dirty="0">
                <a:solidFill>
                  <a:schemeClr val="tx1"/>
                </a:solidFill>
              </a:rPr>
              <a:t>8 acc. structures</a:t>
            </a:r>
          </a:p>
          <a:p>
            <a:r>
              <a:rPr lang="en-US" sz="1600" dirty="0">
                <a:solidFill>
                  <a:schemeClr val="tx1"/>
                </a:solidFill>
              </a:rPr>
              <a:t>MB filling factor: 91%</a:t>
            </a:r>
          </a:p>
        </p:txBody>
      </p:sp>
      <p:grpSp>
        <p:nvGrpSpPr>
          <p:cNvPr id="31" name="Group 30"/>
          <p:cNvGrpSpPr/>
          <p:nvPr/>
        </p:nvGrpSpPr>
        <p:grpSpPr>
          <a:xfrm>
            <a:off x="395537" y="980728"/>
            <a:ext cx="2952327" cy="3002676"/>
            <a:chOff x="179512" y="1111610"/>
            <a:chExt cx="2952327" cy="3002676"/>
          </a:xfrm>
        </p:grpSpPr>
        <p:grpSp>
          <p:nvGrpSpPr>
            <p:cNvPr id="2" name="Group 1"/>
            <p:cNvGrpSpPr/>
            <p:nvPr/>
          </p:nvGrpSpPr>
          <p:grpSpPr>
            <a:xfrm>
              <a:off x="296459" y="1137011"/>
              <a:ext cx="1151912" cy="1439304"/>
              <a:chOff x="296459" y="1137011"/>
              <a:chExt cx="1151912" cy="1439304"/>
            </a:xfrm>
          </p:grpSpPr>
          <p:sp>
            <p:nvSpPr>
              <p:cNvPr id="16" name="TextBox 15"/>
              <p:cNvSpPr txBox="1"/>
              <p:nvPr/>
            </p:nvSpPr>
            <p:spPr>
              <a:xfrm>
                <a:off x="305371" y="1837651"/>
                <a:ext cx="1143000" cy="738664"/>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sz="1400"/>
                </a:lvl1pPr>
              </a:lstStyle>
              <a:p>
                <a:r>
                  <a:rPr lang="en-US" dirty="0"/>
                  <a:t>Standard Module</a:t>
                </a:r>
              </a:p>
              <a:p>
                <a:r>
                  <a:rPr lang="en-US" dirty="0"/>
                  <a:t>73 %</a:t>
                </a:r>
              </a:p>
            </p:txBody>
          </p:sp>
          <p:pic>
            <p:nvPicPr>
              <p:cNvPr id="17" name="Picture 3"/>
              <p:cNvPicPr>
                <a:picLocks noChangeAspect="1" noChangeArrowheads="1"/>
              </p:cNvPicPr>
              <p:nvPr/>
            </p:nvPicPr>
            <p:blipFill>
              <a:blip r:embed="rId2" cstate="print"/>
              <a:srcRect/>
              <a:stretch>
                <a:fillRect/>
              </a:stretch>
            </p:blipFill>
            <p:spPr bwMode="auto">
              <a:xfrm>
                <a:off x="296459" y="1137011"/>
                <a:ext cx="1140343" cy="764308"/>
              </a:xfrm>
              <a:prstGeom prst="rect">
                <a:avLst/>
              </a:prstGeom>
              <a:noFill/>
              <a:effectLst>
                <a:outerShdw blurRad="228600" dist="38100" dir="2700000" algn="tl" rotWithShape="0">
                  <a:prstClr val="black">
                    <a:alpha val="40000"/>
                  </a:prstClr>
                </a:outerShdw>
              </a:effectLst>
            </p:spPr>
          </p:pic>
        </p:grpSp>
        <p:grpSp>
          <p:nvGrpSpPr>
            <p:cNvPr id="30" name="Group 29"/>
            <p:cNvGrpSpPr/>
            <p:nvPr/>
          </p:nvGrpSpPr>
          <p:grpSpPr>
            <a:xfrm>
              <a:off x="179512" y="2738563"/>
              <a:ext cx="1368152" cy="1375723"/>
              <a:chOff x="179512" y="2738563"/>
              <a:chExt cx="1368152" cy="1375723"/>
            </a:xfrm>
          </p:grpSpPr>
          <p:sp>
            <p:nvSpPr>
              <p:cNvPr id="19" name="TextBox 18"/>
              <p:cNvSpPr txBox="1"/>
              <p:nvPr/>
            </p:nvSpPr>
            <p:spPr>
              <a:xfrm>
                <a:off x="179512" y="3591066"/>
                <a:ext cx="1368152" cy="52322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sz="1400"/>
                </a:lvl1pPr>
              </a:lstStyle>
              <a:p>
                <a:r>
                  <a:rPr lang="en-US" dirty="0"/>
                  <a:t>Module Type 2</a:t>
                </a:r>
              </a:p>
              <a:p>
                <a:r>
                  <a:rPr lang="en-US" dirty="0"/>
                  <a:t>12 %</a:t>
                </a:r>
              </a:p>
            </p:txBody>
          </p:sp>
          <p:pic>
            <p:nvPicPr>
              <p:cNvPr id="20" name="Picture 4"/>
              <p:cNvPicPr>
                <a:picLocks noChangeAspect="1" noChangeArrowheads="1"/>
              </p:cNvPicPr>
              <p:nvPr/>
            </p:nvPicPr>
            <p:blipFill>
              <a:blip r:embed="rId3" cstate="print"/>
              <a:srcRect/>
              <a:stretch>
                <a:fillRect/>
              </a:stretch>
            </p:blipFill>
            <p:spPr bwMode="auto">
              <a:xfrm>
                <a:off x="313884" y="2738563"/>
                <a:ext cx="1128915" cy="765925"/>
              </a:xfrm>
              <a:prstGeom prst="rect">
                <a:avLst/>
              </a:prstGeom>
              <a:noFill/>
              <a:effectLst>
                <a:outerShdw blurRad="228600" dist="38100" dir="2700000" algn="tl" rotWithShape="0">
                  <a:prstClr val="black">
                    <a:alpha val="40000"/>
                  </a:prstClr>
                </a:outerShdw>
              </a:effectLst>
            </p:spPr>
          </p:pic>
        </p:grpSp>
        <p:grpSp>
          <p:nvGrpSpPr>
            <p:cNvPr id="28" name="Group 27"/>
            <p:cNvGrpSpPr/>
            <p:nvPr/>
          </p:nvGrpSpPr>
          <p:grpSpPr>
            <a:xfrm>
              <a:off x="1803652" y="1111610"/>
              <a:ext cx="1328187" cy="1374771"/>
              <a:chOff x="1803652" y="1111610"/>
              <a:chExt cx="1328187" cy="1374771"/>
            </a:xfrm>
          </p:grpSpPr>
          <p:sp>
            <p:nvSpPr>
              <p:cNvPr id="22" name="TextBox 21"/>
              <p:cNvSpPr txBox="1"/>
              <p:nvPr/>
            </p:nvSpPr>
            <p:spPr>
              <a:xfrm>
                <a:off x="1803652" y="1963161"/>
                <a:ext cx="1328187" cy="52322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sz="1400"/>
                </a:lvl1pPr>
              </a:lstStyle>
              <a:p>
                <a:r>
                  <a:rPr lang="en-US" dirty="0"/>
                  <a:t>Module Type 3</a:t>
                </a:r>
              </a:p>
              <a:p>
                <a:r>
                  <a:rPr lang="en-US" dirty="0"/>
                  <a:t>9 %</a:t>
                </a:r>
              </a:p>
            </p:txBody>
          </p:sp>
          <p:pic>
            <p:nvPicPr>
              <p:cNvPr id="23" name="Picture 5"/>
              <p:cNvPicPr>
                <a:picLocks noChangeAspect="1" noChangeArrowheads="1"/>
              </p:cNvPicPr>
              <p:nvPr/>
            </p:nvPicPr>
            <p:blipFill>
              <a:blip r:embed="rId4" cstate="print"/>
              <a:srcRect/>
              <a:stretch>
                <a:fillRect/>
              </a:stretch>
            </p:blipFill>
            <p:spPr bwMode="auto">
              <a:xfrm>
                <a:off x="1823971" y="1111610"/>
                <a:ext cx="1191261" cy="781397"/>
              </a:xfrm>
              <a:prstGeom prst="rect">
                <a:avLst/>
              </a:prstGeom>
              <a:noFill/>
              <a:effectLst>
                <a:outerShdw blurRad="228600" dist="38100" dir="2700000" algn="tl" rotWithShape="0">
                  <a:prstClr val="black">
                    <a:alpha val="40000"/>
                  </a:prstClr>
                </a:outerShdw>
              </a:effectLst>
            </p:spPr>
          </p:pic>
        </p:grpSp>
        <p:grpSp>
          <p:nvGrpSpPr>
            <p:cNvPr id="29" name="Group 28"/>
            <p:cNvGrpSpPr/>
            <p:nvPr/>
          </p:nvGrpSpPr>
          <p:grpSpPr>
            <a:xfrm>
              <a:off x="1816987" y="2735820"/>
              <a:ext cx="1314852" cy="1378466"/>
              <a:chOff x="1816987" y="2735820"/>
              <a:chExt cx="1314852" cy="1378466"/>
            </a:xfrm>
          </p:grpSpPr>
          <p:sp>
            <p:nvSpPr>
              <p:cNvPr id="25" name="TextBox 24"/>
              <p:cNvSpPr txBox="1"/>
              <p:nvPr/>
            </p:nvSpPr>
            <p:spPr>
              <a:xfrm>
                <a:off x="1816987" y="3591066"/>
                <a:ext cx="1314852" cy="52322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sz="1400"/>
                </a:lvl1pPr>
              </a:lstStyle>
              <a:p>
                <a:r>
                  <a:rPr lang="en-US" dirty="0"/>
                  <a:t>Module Type 4</a:t>
                </a:r>
              </a:p>
              <a:p>
                <a:r>
                  <a:rPr lang="en-US" dirty="0"/>
                  <a:t>3 %</a:t>
                </a:r>
              </a:p>
            </p:txBody>
          </p:sp>
          <p:pic>
            <p:nvPicPr>
              <p:cNvPr id="26" name="Picture 6"/>
              <p:cNvPicPr>
                <a:picLocks noChangeAspect="1" noChangeArrowheads="1"/>
              </p:cNvPicPr>
              <p:nvPr/>
            </p:nvPicPr>
            <p:blipFill>
              <a:blip r:embed="rId5" cstate="print"/>
              <a:srcRect/>
              <a:stretch>
                <a:fillRect/>
              </a:stretch>
            </p:blipFill>
            <p:spPr bwMode="auto">
              <a:xfrm>
                <a:off x="1834133" y="2735820"/>
                <a:ext cx="1176338" cy="779463"/>
              </a:xfrm>
              <a:prstGeom prst="rect">
                <a:avLst/>
              </a:prstGeom>
              <a:noFill/>
              <a:effectLst>
                <a:outerShdw blurRad="228600" dist="38100" dir="2700000" algn="tl" rotWithShape="0">
                  <a:prstClr val="black">
                    <a:alpha val="40000"/>
                  </a:prstClr>
                </a:outerShdw>
              </a:effectLst>
            </p:spPr>
          </p:pic>
        </p:grpSp>
      </p:grpSp>
      <p:grpSp>
        <p:nvGrpSpPr>
          <p:cNvPr id="32" name="Group 31"/>
          <p:cNvGrpSpPr/>
          <p:nvPr/>
        </p:nvGrpSpPr>
        <p:grpSpPr>
          <a:xfrm>
            <a:off x="3635897" y="908720"/>
            <a:ext cx="5220393" cy="4318462"/>
            <a:chOff x="3635897" y="908720"/>
            <a:chExt cx="5220393" cy="4318462"/>
          </a:xfrm>
        </p:grpSpPr>
        <p:sp>
          <p:nvSpPr>
            <p:cNvPr id="3" name="Rectangle 2"/>
            <p:cNvSpPr/>
            <p:nvPr/>
          </p:nvSpPr>
          <p:spPr>
            <a:xfrm>
              <a:off x="3635897" y="908720"/>
              <a:ext cx="5220393" cy="4318462"/>
            </a:xfrm>
            <a:prstGeom prst="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75000"/>
                  </a:schemeClr>
                </a:solidFill>
              </a:endParaRPr>
            </a:p>
          </p:txBody>
        </p:sp>
        <p:grpSp>
          <p:nvGrpSpPr>
            <p:cNvPr id="6" name="Group 5"/>
            <p:cNvGrpSpPr/>
            <p:nvPr/>
          </p:nvGrpSpPr>
          <p:grpSpPr>
            <a:xfrm>
              <a:off x="3834746" y="1196752"/>
              <a:ext cx="4886823" cy="3692388"/>
              <a:chOff x="3855722" y="1308631"/>
              <a:chExt cx="4886823" cy="3692388"/>
            </a:xfrm>
          </p:grpSpPr>
          <p:grpSp>
            <p:nvGrpSpPr>
              <p:cNvPr id="7" name="Group 6"/>
              <p:cNvGrpSpPr/>
              <p:nvPr/>
            </p:nvGrpSpPr>
            <p:grpSpPr>
              <a:xfrm>
                <a:off x="3855722" y="1308631"/>
                <a:ext cx="4886823" cy="584775"/>
                <a:chOff x="3855722" y="1308631"/>
                <a:chExt cx="4886823" cy="584775"/>
              </a:xfrm>
            </p:grpSpPr>
            <p:sp>
              <p:nvSpPr>
                <p:cNvPr id="9" name="TextBox 8"/>
                <p:cNvSpPr txBox="1"/>
                <p:nvPr/>
              </p:nvSpPr>
              <p:spPr>
                <a:xfrm>
                  <a:off x="3855722" y="1308631"/>
                  <a:ext cx="2228446" cy="584775"/>
                </a:xfrm>
                <a:prstGeom prst="rect">
                  <a:avLst/>
                </a:prstGeom>
                <a:solidFill>
                  <a:schemeClr val="accent1">
                    <a:lumMod val="20000"/>
                    <a:lumOff val="80000"/>
                  </a:schemeClr>
                </a:solidFill>
                <a:ln>
                  <a:solidFill>
                    <a:srgbClr val="7030A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defRPr sz="1600">
                      <a:latin typeface="Calibri" pitchFamily="34" charset="0"/>
                    </a:defRPr>
                  </a:lvl1pPr>
                </a:lstStyle>
                <a:p>
                  <a:pPr algn="ctr"/>
                  <a:r>
                    <a:rPr lang="en-US" dirty="0"/>
                    <a:t>CLIC Module </a:t>
                  </a:r>
                  <a:r>
                    <a:rPr lang="en-US" dirty="0" smtClean="0"/>
                    <a:t>Type1  </a:t>
                  </a:r>
                </a:p>
                <a:p>
                  <a:pPr algn="ctr"/>
                  <a:r>
                    <a:rPr lang="en-US" dirty="0" smtClean="0"/>
                    <a:t>(3 %)</a:t>
                  </a:r>
                  <a:endParaRPr lang="en-US" dirty="0"/>
                </a:p>
              </p:txBody>
            </p:sp>
            <p:sp>
              <p:nvSpPr>
                <p:cNvPr id="11" name="TextBox 10"/>
                <p:cNvSpPr txBox="1"/>
                <p:nvPr/>
              </p:nvSpPr>
              <p:spPr>
                <a:xfrm>
                  <a:off x="6817893" y="1308631"/>
                  <a:ext cx="1924652" cy="584775"/>
                </a:xfrm>
                <a:prstGeom prst="rect">
                  <a:avLst/>
                </a:prstGeom>
                <a:solidFill>
                  <a:schemeClr val="accent1">
                    <a:lumMod val="20000"/>
                    <a:lumOff val="80000"/>
                  </a:schemeClr>
                </a:solidFill>
                <a:ln>
                  <a:solidFill>
                    <a:srgbClr val="7030A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dirty="0" smtClean="0">
                      <a:latin typeface="Calibri" pitchFamily="34" charset="0"/>
                    </a:rPr>
                    <a:t>1 pair of AS replaced by MB Quadrupole</a:t>
                  </a:r>
                </a:p>
              </p:txBody>
            </p:sp>
          </p:grpSp>
          <p:pic>
            <p:nvPicPr>
              <p:cNvPr id="8" name="Picture 2" descr="R:\People\Alexandre\PICS\Module\2D_Layout_Module\Sealed\Dec-2010_Sealed\T1.jpg"/>
              <p:cNvPicPr>
                <a:picLocks noChangeAspect="1" noChangeArrowheads="1"/>
              </p:cNvPicPr>
              <p:nvPr/>
            </p:nvPicPr>
            <p:blipFill>
              <a:blip r:embed="rId6" cstate="print"/>
              <a:srcRect/>
              <a:stretch>
                <a:fillRect/>
              </a:stretch>
            </p:blipFill>
            <p:spPr bwMode="auto">
              <a:xfrm>
                <a:off x="3979734" y="2141440"/>
                <a:ext cx="4558869" cy="2859579"/>
              </a:xfrm>
              <a:prstGeom prst="rect">
                <a:avLst/>
              </a:prstGeom>
              <a:noFill/>
              <a:effectLst>
                <a:outerShdw blurRad="228600" dist="38100" dir="2700000" algn="tl" rotWithShape="0">
                  <a:prstClr val="black">
                    <a:alpha val="40000"/>
                  </a:prstClr>
                </a:outerShdw>
              </a:effectLst>
            </p:spPr>
          </p:pic>
        </p:grpSp>
        <p:sp>
          <p:nvSpPr>
            <p:cNvPr id="27" name="Right Arrow 26"/>
            <p:cNvSpPr/>
            <p:nvPr/>
          </p:nvSpPr>
          <p:spPr>
            <a:xfrm>
              <a:off x="6220726" y="1312329"/>
              <a:ext cx="43950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4088067798"/>
      </p:ext>
    </p:extLst>
  </p:cSld>
  <p:clrMapOvr>
    <a:masterClrMapping/>
  </p:clrMapOvr>
  <p:transition>
    <p:split orient="vert" dir="in"/>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solidFill>
                  <a:srgbClr val="FFFF00"/>
                </a:solidFill>
              </a:rPr>
              <a:t>BACKUP  </a:t>
            </a:r>
            <a:r>
              <a:rPr lang="en-GB" dirty="0" smtClean="0">
                <a:solidFill>
                  <a:srgbClr val="FFFF00"/>
                </a:solidFill>
                <a:sym typeface="Wingdings" pitchFamily="2" charset="2"/>
              </a:rPr>
              <a:t>   </a:t>
            </a:r>
            <a:r>
              <a:rPr lang="en-GB" dirty="0" smtClean="0"/>
              <a:t>AS</a:t>
            </a:r>
            <a:endParaRPr lang="en-GB" dirty="0"/>
          </a:p>
        </p:txBody>
      </p:sp>
      <p:grpSp>
        <p:nvGrpSpPr>
          <p:cNvPr id="2" name="Group 1"/>
          <p:cNvGrpSpPr/>
          <p:nvPr/>
        </p:nvGrpSpPr>
        <p:grpSpPr>
          <a:xfrm>
            <a:off x="0" y="684019"/>
            <a:ext cx="9143999" cy="5773253"/>
            <a:chOff x="0" y="684019"/>
            <a:chExt cx="9143999" cy="577325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684019"/>
              <a:ext cx="8172399" cy="5773253"/>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5041900"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91231" y="1165868"/>
            <a:ext cx="880369" cy="1500239"/>
            <a:chOff x="7181254" y="6369450"/>
            <a:chExt cx="880369" cy="1500239"/>
          </a:xfrm>
        </p:grpSpPr>
        <p:sp>
          <p:nvSpPr>
            <p:cNvPr id="7" name="Right Arrow 6"/>
            <p:cNvSpPr/>
            <p:nvPr/>
          </p:nvSpPr>
          <p:spPr>
            <a:xfrm rot="16200000">
              <a:off x="7369410" y="6422612"/>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a:hlinkClick r:id="rId4" action="ppaction://hlinksldjump"/>
            </p:cNvPr>
            <p:cNvSpPr txBox="1"/>
            <p:nvPr/>
          </p:nvSpPr>
          <p:spPr>
            <a:xfrm>
              <a:off x="7181254" y="6946359"/>
              <a:ext cx="880369" cy="923330"/>
            </a:xfrm>
            <a:prstGeom prst="rect">
              <a:avLst/>
            </a:prstGeom>
            <a:noFill/>
          </p:spPr>
          <p:txBody>
            <a:bodyPr wrap="none" rtlCol="0">
              <a:spAutoFit/>
            </a:bodyPr>
            <a:lstStyle/>
            <a:p>
              <a:pPr algn="ctr"/>
              <a:r>
                <a:rPr lang="en-GB" b="1" dirty="0" smtClean="0"/>
                <a:t>BACK </a:t>
              </a:r>
            </a:p>
            <a:p>
              <a:pPr algn="ctr"/>
              <a:r>
                <a:rPr lang="en-GB" b="1" dirty="0" smtClean="0"/>
                <a:t>TO </a:t>
              </a:r>
            </a:p>
            <a:p>
              <a:pPr algn="ctr"/>
              <a:r>
                <a:rPr lang="en-GB" b="1" dirty="0" smtClean="0"/>
                <a:t>SLIDE 7</a:t>
              </a:r>
              <a:endParaRPr lang="en-GB" b="1" dirty="0"/>
            </a:p>
          </p:txBody>
        </p:sp>
      </p:grpSp>
    </p:spTree>
    <p:extLst>
      <p:ext uri="{BB962C8B-B14F-4D97-AF65-F5344CB8AC3E}">
        <p14:creationId xmlns:p14="http://schemas.microsoft.com/office/powerpoint/2010/main" val="1879821263"/>
      </p:ext>
    </p:extLst>
  </p:cSld>
  <p:clrMapOvr>
    <a:masterClrMapping/>
  </p:clrMapOvr>
  <p:transition>
    <p:split orient="vert"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00"/>
                </a:solidFill>
              </a:rPr>
              <a:t>BACKUP </a:t>
            </a:r>
            <a:r>
              <a:rPr lang="en-GB" dirty="0" smtClean="0">
                <a:solidFill>
                  <a:srgbClr val="FFFF00"/>
                </a:solidFill>
              </a:rPr>
              <a:t>    </a:t>
            </a:r>
            <a:r>
              <a:rPr lang="en-GB" dirty="0" smtClean="0"/>
              <a:t>PETS  OCTANT</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836712"/>
            <a:ext cx="62992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251520" y="3388360"/>
            <a:ext cx="5413514" cy="1944216"/>
            <a:chOff x="251520" y="3388360"/>
            <a:chExt cx="5413514" cy="1944216"/>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29000"/>
              <a:ext cx="5403354"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1680" y="3388360"/>
              <a:ext cx="5403354" cy="1944216"/>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grpSp>
        <p:nvGrpSpPr>
          <p:cNvPr id="7" name="Group 6"/>
          <p:cNvGrpSpPr/>
          <p:nvPr/>
        </p:nvGrpSpPr>
        <p:grpSpPr>
          <a:xfrm>
            <a:off x="245616" y="1268760"/>
            <a:ext cx="997389" cy="1500239"/>
            <a:chOff x="7122744" y="6369450"/>
            <a:chExt cx="997389" cy="1500239"/>
          </a:xfrm>
        </p:grpSpPr>
        <p:sp>
          <p:nvSpPr>
            <p:cNvPr id="8" name="Right Arrow 7"/>
            <p:cNvSpPr/>
            <p:nvPr/>
          </p:nvSpPr>
          <p:spPr>
            <a:xfrm rot="16200000">
              <a:off x="7369410" y="6422612"/>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TextBox 8">
              <a:hlinkClick r:id="rId4" action="ppaction://hlinksldjump"/>
            </p:cNvPr>
            <p:cNvSpPr txBox="1"/>
            <p:nvPr/>
          </p:nvSpPr>
          <p:spPr>
            <a:xfrm>
              <a:off x="7122744" y="6946359"/>
              <a:ext cx="997389" cy="923330"/>
            </a:xfrm>
            <a:prstGeom prst="rect">
              <a:avLst/>
            </a:prstGeom>
            <a:noFill/>
          </p:spPr>
          <p:txBody>
            <a:bodyPr wrap="none" rtlCol="0">
              <a:spAutoFit/>
            </a:bodyPr>
            <a:lstStyle/>
            <a:p>
              <a:pPr algn="ctr"/>
              <a:r>
                <a:rPr lang="en-GB" b="1" dirty="0" smtClean="0"/>
                <a:t>BACK </a:t>
              </a:r>
            </a:p>
            <a:p>
              <a:pPr algn="ctr"/>
              <a:r>
                <a:rPr lang="en-GB" b="1" dirty="0" smtClean="0"/>
                <a:t>TO </a:t>
              </a:r>
            </a:p>
            <a:p>
              <a:pPr algn="ctr"/>
              <a:r>
                <a:rPr lang="en-GB" b="1" dirty="0" smtClean="0"/>
                <a:t>SLIDE 11</a:t>
              </a:r>
              <a:endParaRPr lang="en-GB" b="1" dirty="0"/>
            </a:p>
          </p:txBody>
        </p:sp>
      </p:grpSp>
    </p:spTree>
    <p:extLst>
      <p:ext uri="{BB962C8B-B14F-4D97-AF65-F5344CB8AC3E}">
        <p14:creationId xmlns:p14="http://schemas.microsoft.com/office/powerpoint/2010/main" val="3544361601"/>
      </p:ext>
    </p:extLst>
  </p:cSld>
  <p:clrMapOvr>
    <a:masterClrMapping/>
  </p:clrMapOvr>
  <p:transition>
    <p:split orient="vert"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8" y="620688"/>
            <a:ext cx="8022530" cy="587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solidFill>
                  <a:srgbClr val="FFFF00"/>
                </a:solidFill>
              </a:rPr>
              <a:t>BACKUP </a:t>
            </a:r>
            <a:r>
              <a:rPr lang="en-GB" dirty="0" smtClean="0">
                <a:solidFill>
                  <a:srgbClr val="FFFF00"/>
                </a:solidFill>
              </a:rPr>
              <a:t>      </a:t>
            </a:r>
            <a:r>
              <a:rPr lang="en-GB" dirty="0" smtClean="0"/>
              <a:t>“</a:t>
            </a:r>
            <a:r>
              <a:rPr lang="en-GB" dirty="0"/>
              <a:t>On-Off”  </a:t>
            </a:r>
            <a:r>
              <a:rPr lang="en-GB" dirty="0" smtClean="0"/>
              <a:t>3-chokes chamber</a:t>
            </a:r>
            <a:endParaRPr lang="en-GB" dirty="0"/>
          </a:p>
        </p:txBody>
      </p:sp>
      <p:grpSp>
        <p:nvGrpSpPr>
          <p:cNvPr id="4" name="Group 3"/>
          <p:cNvGrpSpPr/>
          <p:nvPr/>
        </p:nvGrpSpPr>
        <p:grpSpPr>
          <a:xfrm>
            <a:off x="231586" y="4653136"/>
            <a:ext cx="997389" cy="1500239"/>
            <a:chOff x="7122744" y="6369450"/>
            <a:chExt cx="997389" cy="1500239"/>
          </a:xfrm>
        </p:grpSpPr>
        <p:sp>
          <p:nvSpPr>
            <p:cNvPr id="5" name="Right Arrow 4"/>
            <p:cNvSpPr/>
            <p:nvPr/>
          </p:nvSpPr>
          <p:spPr>
            <a:xfrm rot="16200000">
              <a:off x="7369410" y="6422612"/>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 name="TextBox 5">
              <a:hlinkClick r:id="rId3" action="ppaction://hlinksldjump"/>
            </p:cNvPr>
            <p:cNvSpPr txBox="1"/>
            <p:nvPr/>
          </p:nvSpPr>
          <p:spPr>
            <a:xfrm>
              <a:off x="7122744" y="6946359"/>
              <a:ext cx="997389" cy="923330"/>
            </a:xfrm>
            <a:prstGeom prst="rect">
              <a:avLst/>
            </a:prstGeom>
            <a:noFill/>
          </p:spPr>
          <p:txBody>
            <a:bodyPr wrap="none" rtlCol="0">
              <a:spAutoFit/>
            </a:bodyPr>
            <a:lstStyle/>
            <a:p>
              <a:pPr algn="ctr"/>
              <a:r>
                <a:rPr lang="en-GB" b="1" dirty="0" smtClean="0"/>
                <a:t>BACK </a:t>
              </a:r>
            </a:p>
            <a:p>
              <a:pPr algn="ctr"/>
              <a:r>
                <a:rPr lang="en-GB" b="1" dirty="0" smtClean="0"/>
                <a:t>TO </a:t>
              </a:r>
            </a:p>
            <a:p>
              <a:pPr algn="ctr"/>
              <a:r>
                <a:rPr lang="en-GB" b="1" dirty="0" smtClean="0"/>
                <a:t>SLIDE 18</a:t>
              </a:r>
              <a:endParaRPr lang="en-GB" b="1" dirty="0"/>
            </a:p>
          </p:txBody>
        </p:sp>
      </p:grpSp>
    </p:spTree>
    <p:extLst>
      <p:ext uri="{BB962C8B-B14F-4D97-AF65-F5344CB8AC3E}">
        <p14:creationId xmlns:p14="http://schemas.microsoft.com/office/powerpoint/2010/main" val="699086594"/>
      </p:ext>
    </p:extLst>
  </p:cSld>
  <p:clrMapOvr>
    <a:masterClrMapping/>
  </p:clrMapOvr>
  <p:transition>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 project </a:t>
            </a:r>
            <a:r>
              <a:rPr lang="en-US" dirty="0" smtClean="0"/>
              <a:t>time-line  </a:t>
            </a:r>
            <a:r>
              <a:rPr lang="en-US" b="1" dirty="0" smtClean="0"/>
              <a:t>*</a:t>
            </a:r>
            <a:r>
              <a:rPr lang="en-US" dirty="0" smtClean="0"/>
              <a:t> </a:t>
            </a:r>
            <a:endParaRPr lang="en-GB" dirty="0"/>
          </a:p>
        </p:txBody>
      </p:sp>
      <p:grpSp>
        <p:nvGrpSpPr>
          <p:cNvPr id="5" name="Group 4"/>
          <p:cNvGrpSpPr/>
          <p:nvPr/>
        </p:nvGrpSpPr>
        <p:grpSpPr>
          <a:xfrm>
            <a:off x="30413" y="692697"/>
            <a:ext cx="9069195" cy="5760640"/>
            <a:chOff x="30413" y="692697"/>
            <a:chExt cx="9069195" cy="5760640"/>
          </a:xfrm>
        </p:grpSpPr>
        <p:pic>
          <p:nvPicPr>
            <p:cNvPr id="3" name="Picture 2"/>
            <p:cNvPicPr>
              <a:picLocks noChangeAspect="1"/>
            </p:cNvPicPr>
            <p:nvPr/>
          </p:nvPicPr>
          <p:blipFill>
            <a:blip r:embed="rId2"/>
            <a:stretch>
              <a:fillRect/>
            </a:stretch>
          </p:blipFill>
          <p:spPr>
            <a:xfrm>
              <a:off x="30413" y="692697"/>
              <a:ext cx="9069195" cy="5760640"/>
            </a:xfrm>
            <a:prstGeom prst="rect">
              <a:avLst/>
            </a:prstGeom>
          </p:spPr>
        </p:pic>
        <p:sp>
          <p:nvSpPr>
            <p:cNvPr id="4" name="TextBox 3"/>
            <p:cNvSpPr txBox="1"/>
            <p:nvPr/>
          </p:nvSpPr>
          <p:spPr>
            <a:xfrm>
              <a:off x="4716016" y="5947414"/>
              <a:ext cx="3952942" cy="400110"/>
            </a:xfrm>
            <a:prstGeom prst="rect">
              <a:avLst/>
            </a:prstGeom>
            <a:solidFill>
              <a:schemeClr val="accent6">
                <a:lumMod val="60000"/>
                <a:lumOff val="40000"/>
              </a:schemeClr>
            </a:solidFill>
            <a:ln>
              <a:solidFill>
                <a:schemeClr val="accent6">
                  <a:lumMod val="50000"/>
                </a:schemeClr>
              </a:solidFill>
            </a:ln>
          </p:spPr>
          <p:txBody>
            <a:bodyPr wrap="none" rtlCol="0">
              <a:spAutoFit/>
            </a:bodyPr>
            <a:lstStyle/>
            <a:p>
              <a:r>
                <a:rPr lang="en-GB" sz="2000" b="1" i="1" dirty="0" smtClean="0">
                  <a:solidFill>
                    <a:srgbClr val="FF0000"/>
                  </a:solidFill>
                </a:rPr>
                <a:t>*</a:t>
              </a:r>
              <a:r>
                <a:rPr lang="en-GB" i="1" dirty="0" smtClean="0">
                  <a:solidFill>
                    <a:srgbClr val="FF0000"/>
                  </a:solidFill>
                </a:rPr>
                <a:t> S. Stapnes, </a:t>
              </a:r>
              <a:r>
                <a:rPr lang="en-US" i="1" dirty="0">
                  <a:solidFill>
                    <a:srgbClr val="FF0000"/>
                  </a:solidFill>
                </a:rPr>
                <a:t>CLIC Workshop </a:t>
              </a:r>
              <a:r>
                <a:rPr lang="en-US" i="1" dirty="0" smtClean="0">
                  <a:solidFill>
                    <a:srgbClr val="FF0000"/>
                  </a:solidFill>
                </a:rPr>
                <a:t>2013, CERN</a:t>
              </a:r>
              <a:endParaRPr lang="en-GB" i="1" dirty="0">
                <a:solidFill>
                  <a:srgbClr val="FF0000"/>
                </a:solidFill>
              </a:endParaRPr>
            </a:p>
          </p:txBody>
        </p:sp>
      </p:grpSp>
    </p:spTree>
    <p:extLst>
      <p:ext uri="{BB962C8B-B14F-4D97-AF65-F5344CB8AC3E}">
        <p14:creationId xmlns:p14="http://schemas.microsoft.com/office/powerpoint/2010/main" val="2043292432"/>
      </p:ext>
    </p:extLst>
  </p:cSld>
  <p:clrMapOvr>
    <a:masterClrMapping/>
  </p:clrMapOvr>
  <p:transition>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3356" y="980728"/>
            <a:ext cx="9048318" cy="5183581"/>
            <a:chOff x="-13356" y="980728"/>
            <a:chExt cx="9048318" cy="5183581"/>
          </a:xfrm>
        </p:grpSpPr>
        <p:sp>
          <p:nvSpPr>
            <p:cNvPr id="7" name="TextBox 6"/>
            <p:cNvSpPr txBox="1"/>
            <p:nvPr/>
          </p:nvSpPr>
          <p:spPr>
            <a:xfrm>
              <a:off x="7342206" y="5236948"/>
              <a:ext cx="1262242" cy="369332"/>
            </a:xfrm>
            <a:prstGeom prst="rect">
              <a:avLst/>
            </a:prstGeom>
          </p:spPr>
          <p:txBody>
            <a:bodyPr wrap="square">
              <a:spAutoFit/>
            </a:bodyPr>
            <a:lstStyle>
              <a:defPPr>
                <a:defRPr lang="en-US"/>
              </a:defPPr>
              <a:lvl1pPr algn="r">
                <a:defRPr i="1"/>
              </a:lvl1pPr>
            </a:lstStyle>
            <a:p>
              <a:r>
                <a:rPr lang="en-GB" dirty="0" smtClean="0"/>
                <a:t>3D model</a:t>
              </a:r>
              <a:endParaRPr lang="fr-FR" dirty="0"/>
            </a:p>
          </p:txBody>
        </p:sp>
        <p:grpSp>
          <p:nvGrpSpPr>
            <p:cNvPr id="25" name="Group 24"/>
            <p:cNvGrpSpPr/>
            <p:nvPr/>
          </p:nvGrpSpPr>
          <p:grpSpPr>
            <a:xfrm>
              <a:off x="-13356" y="980728"/>
              <a:ext cx="9048318" cy="5183581"/>
              <a:chOff x="-14059" y="980728"/>
              <a:chExt cx="9048318" cy="5183581"/>
            </a:xfrm>
          </p:grpSpPr>
          <p:pic>
            <p:nvPicPr>
              <p:cNvPr id="26" name="Picture 25"/>
              <p:cNvPicPr/>
              <p:nvPr/>
            </p:nvPicPr>
            <p:blipFill>
              <a:blip r:embed="rId2" cstate="print"/>
              <a:srcRect b="-4741"/>
              <a:stretch>
                <a:fillRect/>
              </a:stretch>
            </p:blipFill>
            <p:spPr bwMode="auto">
              <a:xfrm>
                <a:off x="4139952" y="980728"/>
                <a:ext cx="4894307" cy="3314108"/>
              </a:xfrm>
              <a:prstGeom prst="rect">
                <a:avLst/>
              </a:prstGeom>
              <a:noFill/>
              <a:ln w="9525">
                <a:noFill/>
                <a:miter lim="800000"/>
                <a:headEnd/>
                <a:tailEnd/>
              </a:ln>
            </p:spPr>
          </p:pic>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9" y="3068960"/>
                <a:ext cx="4226019" cy="309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 name="Title 1"/>
          <p:cNvSpPr>
            <a:spLocks noGrp="1"/>
          </p:cNvSpPr>
          <p:nvPr>
            <p:ph type="title"/>
          </p:nvPr>
        </p:nvSpPr>
        <p:spPr/>
        <p:txBody>
          <a:bodyPr/>
          <a:lstStyle/>
          <a:p>
            <a:r>
              <a:rPr lang="en-GB" dirty="0" smtClean="0"/>
              <a:t>RF  UNIT</a:t>
            </a:r>
            <a:endParaRPr lang="en-GB" dirty="0"/>
          </a:p>
        </p:txBody>
      </p:sp>
      <p:grpSp>
        <p:nvGrpSpPr>
          <p:cNvPr id="18" name="Group 17"/>
          <p:cNvGrpSpPr/>
          <p:nvPr/>
        </p:nvGrpSpPr>
        <p:grpSpPr>
          <a:xfrm>
            <a:off x="-14059" y="980728"/>
            <a:ext cx="9048318" cy="5183581"/>
            <a:chOff x="-14059" y="980728"/>
            <a:chExt cx="9048318" cy="5183581"/>
          </a:xfrm>
        </p:grpSpPr>
        <p:pic>
          <p:nvPicPr>
            <p:cNvPr id="3" name="Picture 2"/>
            <p:cNvPicPr/>
            <p:nvPr/>
          </p:nvPicPr>
          <p:blipFill>
            <a:blip r:embed="rId2" cstate="print"/>
            <a:srcRect b="-4741"/>
            <a:stretch>
              <a:fillRect/>
            </a:stretch>
          </p:blipFill>
          <p:spPr bwMode="auto">
            <a:xfrm>
              <a:off x="4139952" y="980728"/>
              <a:ext cx="4894307" cy="3314108"/>
            </a:xfrm>
            <a:prstGeom prst="rect">
              <a:avLst/>
            </a:prstGeom>
            <a:noFill/>
            <a:ln w="9525">
              <a:noFill/>
              <a:miter lim="800000"/>
              <a:headEnd/>
              <a:tailEnd/>
            </a:ln>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9" y="3068960"/>
              <a:ext cx="4226019" cy="309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165298" y="6093296"/>
            <a:ext cx="1635319" cy="369332"/>
          </a:xfrm>
          <a:prstGeom prst="rect">
            <a:avLst/>
          </a:prstGeom>
        </p:spPr>
        <p:txBody>
          <a:bodyPr wrap="square">
            <a:spAutoFit/>
          </a:bodyPr>
          <a:lstStyle>
            <a:defPPr>
              <a:defRPr lang="en-US"/>
            </a:defPPr>
            <a:lvl1pPr algn="r">
              <a:defRPr i="1"/>
            </a:lvl1pPr>
          </a:lstStyle>
          <a:p>
            <a:r>
              <a:rPr lang="en-GB" dirty="0"/>
              <a:t>Schematic view</a:t>
            </a:r>
            <a:endParaRPr lang="fr-FR" dirty="0"/>
          </a:p>
        </p:txBody>
      </p:sp>
      <p:sp>
        <p:nvSpPr>
          <p:cNvPr id="15" name="Curved Down Arrow 14"/>
          <p:cNvSpPr/>
          <p:nvPr/>
        </p:nvSpPr>
        <p:spPr>
          <a:xfrm rot="20829616">
            <a:off x="2627975" y="2098300"/>
            <a:ext cx="1728192" cy="844235"/>
          </a:xfrm>
          <a:prstGeom prst="curvedDownArrow">
            <a:avLst>
              <a:gd name="adj1" fmla="val 3789"/>
              <a:gd name="adj2" fmla="val 20886"/>
              <a:gd name="adj3" fmla="val 19567"/>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6" name="Curved Down Arrow 15"/>
          <p:cNvSpPr/>
          <p:nvPr/>
        </p:nvSpPr>
        <p:spPr>
          <a:xfrm rot="20423520">
            <a:off x="3386882" y="2264127"/>
            <a:ext cx="1815260" cy="546700"/>
          </a:xfrm>
          <a:prstGeom prst="curvedDownArrow">
            <a:avLst>
              <a:gd name="adj1" fmla="val 7524"/>
              <a:gd name="adj2" fmla="val 28648"/>
              <a:gd name="adj3" fmla="val 32608"/>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7" name="Curved Down Arrow 16"/>
          <p:cNvSpPr/>
          <p:nvPr/>
        </p:nvSpPr>
        <p:spPr>
          <a:xfrm rot="18704265">
            <a:off x="2566779" y="1574118"/>
            <a:ext cx="2046096" cy="1483726"/>
          </a:xfrm>
          <a:prstGeom prst="curvedDownArrow">
            <a:avLst>
              <a:gd name="adj1" fmla="val 2293"/>
              <a:gd name="adj2" fmla="val 13732"/>
              <a:gd name="adj3" fmla="val 12209"/>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19" name="Curved Down Arrow 18"/>
          <p:cNvSpPr/>
          <p:nvPr/>
        </p:nvSpPr>
        <p:spPr>
          <a:xfrm rot="20471080" flipV="1">
            <a:off x="1863257" y="3171998"/>
            <a:ext cx="5285199" cy="572950"/>
          </a:xfrm>
          <a:prstGeom prst="curvedDownArrow">
            <a:avLst>
              <a:gd name="adj1" fmla="val 11358"/>
              <a:gd name="adj2" fmla="val 48437"/>
              <a:gd name="adj3" fmla="val 26908"/>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0" name="Curved Down Arrow 19"/>
          <p:cNvSpPr/>
          <p:nvPr/>
        </p:nvSpPr>
        <p:spPr>
          <a:xfrm rot="20290655" flipV="1">
            <a:off x="2690390" y="2769405"/>
            <a:ext cx="5140483" cy="1063348"/>
          </a:xfrm>
          <a:prstGeom prst="curvedDownArrow">
            <a:avLst>
              <a:gd name="adj1" fmla="val 4727"/>
              <a:gd name="adj2" fmla="val 28226"/>
              <a:gd name="adj3" fmla="val 17279"/>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1" name="Curved Down Arrow 20"/>
          <p:cNvSpPr/>
          <p:nvPr/>
        </p:nvSpPr>
        <p:spPr>
          <a:xfrm rot="20667168" flipV="1">
            <a:off x="1864477" y="4043866"/>
            <a:ext cx="5503120" cy="1227755"/>
          </a:xfrm>
          <a:prstGeom prst="curvedDownArrow">
            <a:avLst>
              <a:gd name="adj1" fmla="val 4614"/>
              <a:gd name="adj2" fmla="val 18160"/>
              <a:gd name="adj3" fmla="val 11305"/>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2" name="Curved Down Arrow 21"/>
          <p:cNvSpPr/>
          <p:nvPr/>
        </p:nvSpPr>
        <p:spPr>
          <a:xfrm rot="20497146" flipV="1">
            <a:off x="3200085" y="4457549"/>
            <a:ext cx="4808732" cy="1696198"/>
          </a:xfrm>
          <a:prstGeom prst="curvedDownArrow">
            <a:avLst>
              <a:gd name="adj1" fmla="val 3060"/>
              <a:gd name="adj2" fmla="val 14560"/>
              <a:gd name="adj3" fmla="val 8298"/>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3" name="Curved Down Arrow 22"/>
          <p:cNvSpPr/>
          <p:nvPr/>
        </p:nvSpPr>
        <p:spPr>
          <a:xfrm rot="20092405" flipV="1">
            <a:off x="3595340" y="3902242"/>
            <a:ext cx="5956993" cy="1475485"/>
          </a:xfrm>
          <a:prstGeom prst="curvedDownArrow">
            <a:avLst>
              <a:gd name="adj1" fmla="val 2750"/>
              <a:gd name="adj2" fmla="val 15312"/>
              <a:gd name="adj3" fmla="val 9606"/>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24" name="Curved Down Arrow 23"/>
          <p:cNvSpPr/>
          <p:nvPr/>
        </p:nvSpPr>
        <p:spPr>
          <a:xfrm rot="20572500">
            <a:off x="602184" y="2619570"/>
            <a:ext cx="6051057" cy="999990"/>
          </a:xfrm>
          <a:prstGeom prst="curvedDownArrow">
            <a:avLst>
              <a:gd name="adj1" fmla="val 6704"/>
              <a:gd name="adj2" fmla="val 21393"/>
              <a:gd name="adj3" fmla="val 22486"/>
            </a:avLst>
          </a:prstGeom>
          <a:ln>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solidFill>
                <a:schemeClr val="tx1"/>
              </a:solidFill>
            </a:endParaRPr>
          </a:p>
        </p:txBody>
      </p:sp>
      <p:sp>
        <p:nvSpPr>
          <p:cNvPr id="31" name="Rectangle 30"/>
          <p:cNvSpPr/>
          <p:nvPr/>
        </p:nvSpPr>
        <p:spPr>
          <a:xfrm>
            <a:off x="3186494" y="692696"/>
            <a:ext cx="2722668" cy="369332"/>
          </a:xfrm>
          <a:prstGeom prst="rect">
            <a:avLst/>
          </a:prstGeom>
        </p:spPr>
        <p:txBody>
          <a:bodyPr wrap="none">
            <a:spAutoFit/>
          </a:bodyPr>
          <a:lstStyle/>
          <a:p>
            <a:pPr>
              <a:spcBef>
                <a:spcPct val="10000"/>
              </a:spcBef>
            </a:pPr>
            <a:r>
              <a:rPr lang="en-US" dirty="0">
                <a:latin typeface="Calibri" pitchFamily="34" charset="0"/>
              </a:rPr>
              <a:t>Each </a:t>
            </a:r>
            <a:r>
              <a:rPr lang="en-US" dirty="0" smtClean="0">
                <a:latin typeface="Calibri" pitchFamily="34" charset="0"/>
              </a:rPr>
              <a:t> </a:t>
            </a:r>
            <a:r>
              <a:rPr lang="en-US" b="1" dirty="0" smtClean="0">
                <a:solidFill>
                  <a:srgbClr val="0000FF"/>
                </a:solidFill>
                <a:latin typeface="Calibri" pitchFamily="34" charset="0"/>
              </a:rPr>
              <a:t>PETS </a:t>
            </a:r>
            <a:r>
              <a:rPr lang="en-US" dirty="0" smtClean="0">
                <a:solidFill>
                  <a:srgbClr val="C00000"/>
                </a:solidFill>
                <a:latin typeface="Calibri" pitchFamily="34" charset="0"/>
              </a:rPr>
              <a:t>*</a:t>
            </a:r>
            <a:r>
              <a:rPr lang="en-US" dirty="0" smtClean="0">
                <a:latin typeface="Calibri" pitchFamily="34" charset="0"/>
              </a:rPr>
              <a:t> feeds </a:t>
            </a:r>
            <a:r>
              <a:rPr lang="en-US" dirty="0">
                <a:latin typeface="Calibri" pitchFamily="34" charset="0"/>
              </a:rPr>
              <a:t>2 </a:t>
            </a:r>
            <a:r>
              <a:rPr lang="en-US" b="1" dirty="0" smtClean="0">
                <a:solidFill>
                  <a:srgbClr val="0000FF"/>
                </a:solidFill>
                <a:latin typeface="Calibri" pitchFamily="34" charset="0"/>
              </a:rPr>
              <a:t>AS </a:t>
            </a:r>
            <a:r>
              <a:rPr lang="en-US" dirty="0" smtClean="0">
                <a:solidFill>
                  <a:srgbClr val="C00000"/>
                </a:solidFill>
                <a:latin typeface="Calibri" pitchFamily="34" charset="0"/>
              </a:rPr>
              <a:t>**</a:t>
            </a:r>
            <a:endParaRPr lang="en-US" dirty="0">
              <a:solidFill>
                <a:srgbClr val="C00000"/>
              </a:solidFill>
              <a:latin typeface="Calibri" pitchFamily="34" charset="0"/>
            </a:endParaRPr>
          </a:p>
        </p:txBody>
      </p:sp>
      <p:grpSp>
        <p:nvGrpSpPr>
          <p:cNvPr id="39" name="Group 38"/>
          <p:cNvGrpSpPr/>
          <p:nvPr/>
        </p:nvGrpSpPr>
        <p:grpSpPr>
          <a:xfrm>
            <a:off x="26531" y="808525"/>
            <a:ext cx="1638951" cy="1767793"/>
            <a:chOff x="139977" y="889210"/>
            <a:chExt cx="1638951" cy="1767793"/>
          </a:xfrm>
        </p:grpSpPr>
        <p:grpSp>
          <p:nvGrpSpPr>
            <p:cNvPr id="38" name="Group 37"/>
            <p:cNvGrpSpPr/>
            <p:nvPr/>
          </p:nvGrpSpPr>
          <p:grpSpPr>
            <a:xfrm>
              <a:off x="194551" y="889210"/>
              <a:ext cx="1584377" cy="1077218"/>
              <a:chOff x="194551" y="889210"/>
              <a:chExt cx="1584377" cy="1077218"/>
            </a:xfrm>
          </p:grpSpPr>
          <p:sp>
            <p:nvSpPr>
              <p:cNvPr id="33" name="Rectangle 32"/>
              <p:cNvSpPr/>
              <p:nvPr/>
            </p:nvSpPr>
            <p:spPr>
              <a:xfrm>
                <a:off x="427724" y="889210"/>
                <a:ext cx="1351204" cy="1077218"/>
              </a:xfrm>
              <a:prstGeom prst="rect">
                <a:avLst/>
              </a:prstGeom>
            </p:spPr>
            <p:txBody>
              <a:bodyPr wrap="none">
                <a:spAutoFit/>
              </a:bodyPr>
              <a:lstStyle/>
              <a:p>
                <a:r>
                  <a:rPr lang="en-GB" sz="1600" b="1" dirty="0" smtClean="0">
                    <a:solidFill>
                      <a:srgbClr val="0000FF"/>
                    </a:solidFill>
                  </a:rPr>
                  <a:t>P </a:t>
                </a:r>
                <a:r>
                  <a:rPr lang="en-GB" sz="1600" dirty="0" smtClean="0"/>
                  <a:t>ower  </a:t>
                </a:r>
              </a:p>
              <a:p>
                <a:r>
                  <a:rPr lang="en-GB" sz="1600" b="1" dirty="0" smtClean="0">
                    <a:solidFill>
                      <a:srgbClr val="0000FF"/>
                    </a:solidFill>
                  </a:rPr>
                  <a:t>E </a:t>
                </a:r>
                <a:r>
                  <a:rPr lang="en-GB" sz="1600" dirty="0" smtClean="0"/>
                  <a:t>xtraction  &amp; </a:t>
                </a:r>
              </a:p>
              <a:p>
                <a:r>
                  <a:rPr lang="en-GB" sz="1600" b="1" dirty="0" smtClean="0">
                    <a:solidFill>
                      <a:srgbClr val="0000FF"/>
                    </a:solidFill>
                  </a:rPr>
                  <a:t>T </a:t>
                </a:r>
                <a:r>
                  <a:rPr lang="en-GB" sz="1600" dirty="0" smtClean="0"/>
                  <a:t>ransfer  </a:t>
                </a:r>
              </a:p>
              <a:p>
                <a:r>
                  <a:rPr lang="en-GB" sz="1600" b="1" dirty="0" smtClean="0">
                    <a:solidFill>
                      <a:srgbClr val="0000FF"/>
                    </a:solidFill>
                  </a:rPr>
                  <a:t>S </a:t>
                </a:r>
                <a:r>
                  <a:rPr lang="en-GB" sz="1600" dirty="0" smtClean="0"/>
                  <a:t>tructure</a:t>
                </a:r>
                <a:endParaRPr lang="en-GB" sz="1600" dirty="0"/>
              </a:p>
            </p:txBody>
          </p:sp>
          <p:sp>
            <p:nvSpPr>
              <p:cNvPr id="35" name="Rectangle 34"/>
              <p:cNvSpPr/>
              <p:nvPr/>
            </p:nvSpPr>
            <p:spPr>
              <a:xfrm>
                <a:off x="194551" y="908720"/>
                <a:ext cx="300082" cy="369332"/>
              </a:xfrm>
              <a:prstGeom prst="rect">
                <a:avLst/>
              </a:prstGeom>
            </p:spPr>
            <p:txBody>
              <a:bodyPr wrap="none">
                <a:spAutoFit/>
              </a:bodyPr>
              <a:lstStyle/>
              <a:p>
                <a:r>
                  <a:rPr lang="en-US" dirty="0">
                    <a:solidFill>
                      <a:srgbClr val="C00000"/>
                    </a:solidFill>
                    <a:latin typeface="Calibri" pitchFamily="34" charset="0"/>
                  </a:rPr>
                  <a:t>*</a:t>
                </a:r>
                <a:endParaRPr lang="en-GB" dirty="0"/>
              </a:p>
            </p:txBody>
          </p:sp>
        </p:grpSp>
        <p:grpSp>
          <p:nvGrpSpPr>
            <p:cNvPr id="37" name="Group 36"/>
            <p:cNvGrpSpPr/>
            <p:nvPr/>
          </p:nvGrpSpPr>
          <p:grpSpPr>
            <a:xfrm>
              <a:off x="139977" y="2072228"/>
              <a:ext cx="1601649" cy="584775"/>
              <a:chOff x="139977" y="2072228"/>
              <a:chExt cx="1601649" cy="584775"/>
            </a:xfrm>
          </p:grpSpPr>
          <p:sp>
            <p:nvSpPr>
              <p:cNvPr id="34" name="Rectangle 33"/>
              <p:cNvSpPr/>
              <p:nvPr/>
            </p:nvSpPr>
            <p:spPr>
              <a:xfrm>
                <a:off x="431396" y="2072228"/>
                <a:ext cx="1310230" cy="584775"/>
              </a:xfrm>
              <a:prstGeom prst="rect">
                <a:avLst/>
              </a:prstGeom>
            </p:spPr>
            <p:txBody>
              <a:bodyPr wrap="none">
                <a:spAutoFit/>
              </a:bodyPr>
              <a:lstStyle/>
              <a:p>
                <a:r>
                  <a:rPr lang="en-GB" sz="1600" b="1" dirty="0" smtClean="0">
                    <a:solidFill>
                      <a:srgbClr val="0000FF"/>
                    </a:solidFill>
                  </a:rPr>
                  <a:t>A </a:t>
                </a:r>
                <a:r>
                  <a:rPr lang="en-GB" sz="1600" dirty="0" smtClean="0"/>
                  <a:t>ccelerating </a:t>
                </a:r>
              </a:p>
              <a:p>
                <a:r>
                  <a:rPr lang="en-GB" sz="1600" b="1" dirty="0" smtClean="0">
                    <a:solidFill>
                      <a:srgbClr val="0000FF"/>
                    </a:solidFill>
                  </a:rPr>
                  <a:t>S </a:t>
                </a:r>
                <a:r>
                  <a:rPr lang="en-GB" sz="1600" dirty="0" smtClean="0"/>
                  <a:t>tructure</a:t>
                </a:r>
                <a:endParaRPr lang="en-GB" sz="1600" dirty="0"/>
              </a:p>
            </p:txBody>
          </p:sp>
          <p:sp>
            <p:nvSpPr>
              <p:cNvPr id="36" name="TextBox 35"/>
              <p:cNvSpPr txBox="1"/>
              <p:nvPr/>
            </p:nvSpPr>
            <p:spPr>
              <a:xfrm>
                <a:off x="139977" y="2081193"/>
                <a:ext cx="415498" cy="369332"/>
              </a:xfrm>
              <a:prstGeom prst="rect">
                <a:avLst/>
              </a:prstGeom>
              <a:noFill/>
            </p:spPr>
            <p:txBody>
              <a:bodyPr wrap="none" rtlCol="0">
                <a:spAutoFit/>
              </a:bodyPr>
              <a:lstStyle/>
              <a:p>
                <a:r>
                  <a:rPr lang="en-US" dirty="0" smtClean="0">
                    <a:solidFill>
                      <a:srgbClr val="C00000"/>
                    </a:solidFill>
                    <a:latin typeface="Calibri" pitchFamily="34" charset="0"/>
                  </a:rPr>
                  <a:t>**</a:t>
                </a:r>
                <a:endParaRPr lang="en-US" dirty="0">
                  <a:solidFill>
                    <a:srgbClr val="C00000"/>
                  </a:solidFill>
                  <a:latin typeface="Calibri" pitchFamily="34" charset="0"/>
                </a:endParaRPr>
              </a:p>
            </p:txBody>
          </p:sp>
        </p:grpSp>
      </p:grpSp>
    </p:spTree>
    <p:extLst>
      <p:ext uri="{BB962C8B-B14F-4D97-AF65-F5344CB8AC3E}">
        <p14:creationId xmlns:p14="http://schemas.microsoft.com/office/powerpoint/2010/main" val="386228308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 calcmode="lin" valueType="num">
                                      <p:cBhvr>
                                        <p:cTn id="49" dur="1000" fill="hold"/>
                                        <p:tgtEl>
                                          <p:spTgt spid="21"/>
                                        </p:tgtEl>
                                        <p:attrNameLst>
                                          <p:attrName>style.rotation</p:attrName>
                                        </p:attrNameLst>
                                      </p:cBhvr>
                                      <p:tavLst>
                                        <p:tav tm="0">
                                          <p:val>
                                            <p:fltVal val="90"/>
                                          </p:val>
                                        </p:tav>
                                        <p:tav tm="100000">
                                          <p:val>
                                            <p:fltVal val="0"/>
                                          </p:val>
                                        </p:tav>
                                      </p:tavLst>
                                    </p:anim>
                                    <p:animEffect transition="in" filter="fade">
                                      <p:cBhvr>
                                        <p:cTn id="50" dur="10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down)">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CLIC  MODULE  LAYOUT</a:t>
            </a:r>
            <a:endParaRPr lang="en-GB" dirty="0"/>
          </a:p>
        </p:txBody>
      </p:sp>
      <p:sp>
        <p:nvSpPr>
          <p:cNvPr id="2" name="Rectangle 1"/>
          <p:cNvSpPr/>
          <p:nvPr/>
        </p:nvSpPr>
        <p:spPr>
          <a:xfrm>
            <a:off x="0" y="5157192"/>
            <a:ext cx="9144000" cy="353943"/>
          </a:xfrm>
          <a:prstGeom prst="rect">
            <a:avLst/>
          </a:prstGeom>
        </p:spPr>
        <p:txBody>
          <a:bodyPr wrap="square">
            <a:spAutoFit/>
          </a:bodyPr>
          <a:lstStyle/>
          <a:p>
            <a:pPr algn="ctr">
              <a:spcBef>
                <a:spcPct val="10000"/>
              </a:spcBef>
            </a:pPr>
            <a:r>
              <a:rPr lang="en-US" sz="1700" b="1" dirty="0" smtClean="0">
                <a:solidFill>
                  <a:srgbClr val="00B050"/>
                </a:solidFill>
                <a:latin typeface="Calibri" pitchFamily="34" charset="0"/>
              </a:rPr>
              <a:t>n </a:t>
            </a:r>
            <a:r>
              <a:rPr lang="en-US" sz="1700" dirty="0" smtClean="0">
                <a:latin typeface="Calibri" pitchFamily="34" charset="0"/>
              </a:rPr>
              <a:t>RF units + magnets + vac. syst. + alignment syst. + stabilization syst. form the Module (L </a:t>
            </a:r>
            <a:r>
              <a:rPr lang="en-US" sz="1700" dirty="0">
                <a:latin typeface="Calibri" pitchFamily="34" charset="0"/>
              </a:rPr>
              <a:t>= 2010 </a:t>
            </a:r>
            <a:r>
              <a:rPr lang="en-US" sz="1700" dirty="0" smtClean="0">
                <a:latin typeface="Calibri" pitchFamily="34" charset="0"/>
              </a:rPr>
              <a:t>mm)</a:t>
            </a:r>
            <a:endParaRPr lang="en-US" sz="1700" dirty="0">
              <a:latin typeface="Calibri"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513" y="836712"/>
            <a:ext cx="6120680" cy="427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51520" y="854642"/>
            <a:ext cx="8599669" cy="5530179"/>
            <a:chOff x="251520" y="854642"/>
            <a:chExt cx="8599669" cy="5530179"/>
          </a:xfrm>
        </p:grpSpPr>
        <p:sp>
          <p:nvSpPr>
            <p:cNvPr id="3" name="TextBox 2"/>
            <p:cNvSpPr txBox="1"/>
            <p:nvPr/>
          </p:nvSpPr>
          <p:spPr>
            <a:xfrm>
              <a:off x="251520" y="5630768"/>
              <a:ext cx="8599669" cy="7540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endParaRPr lang="en-US" sz="300" b="1" dirty="0" smtClean="0">
                <a:solidFill>
                  <a:srgbClr val="FF0000"/>
                </a:solidFill>
              </a:endParaRPr>
            </a:p>
            <a:p>
              <a:pPr algn="ctr"/>
              <a:r>
                <a:rPr lang="en-US" sz="1600" dirty="0">
                  <a:solidFill>
                    <a:schemeClr val="tx1"/>
                  </a:solidFill>
                </a:rPr>
                <a:t>CLIC at </a:t>
              </a:r>
              <a:r>
                <a:rPr lang="en-US" sz="1600" dirty="0" smtClean="0">
                  <a:solidFill>
                    <a:schemeClr val="tx1"/>
                  </a:solidFill>
                </a:rPr>
                <a:t>500 </a:t>
              </a:r>
              <a:r>
                <a:rPr lang="en-US" sz="1600" dirty="0" err="1" smtClean="0">
                  <a:solidFill>
                    <a:schemeClr val="tx1"/>
                  </a:solidFill>
                </a:rPr>
                <a:t>GeV</a:t>
              </a:r>
              <a:r>
                <a:rPr lang="en-US" sz="1600" dirty="0" smtClean="0">
                  <a:solidFill>
                    <a:schemeClr val="tx1"/>
                  </a:solidFill>
                </a:rPr>
                <a:t>  </a:t>
              </a:r>
              <a:r>
                <a:rPr lang="en-US" sz="1600" b="1" dirty="0">
                  <a:solidFill>
                    <a:schemeClr val="tx1"/>
                  </a:solidFill>
                  <a:sym typeface="Wingdings" pitchFamily="2" charset="2"/>
                </a:rPr>
                <a:t>  </a:t>
              </a:r>
              <a:r>
                <a:rPr lang="en-US" b="1" dirty="0" smtClean="0">
                  <a:solidFill>
                    <a:srgbClr val="0000FF"/>
                  </a:solidFill>
                </a:rPr>
                <a:t>26’950</a:t>
              </a:r>
              <a:r>
                <a:rPr lang="en-US" sz="1600" dirty="0" smtClean="0"/>
                <a:t>  </a:t>
              </a:r>
              <a:r>
                <a:rPr lang="en-US" sz="1600" b="1" dirty="0"/>
                <a:t>Accelerating Structures</a:t>
              </a:r>
              <a:r>
                <a:rPr lang="en-US" sz="1600" dirty="0"/>
                <a:t>,  </a:t>
              </a:r>
              <a:r>
                <a:rPr lang="en-US" b="1" dirty="0" smtClean="0">
                  <a:solidFill>
                    <a:srgbClr val="C00000"/>
                  </a:solidFill>
                </a:rPr>
                <a:t>13’475</a:t>
              </a:r>
              <a:r>
                <a:rPr lang="en-US" sz="1600" b="1" dirty="0" smtClean="0"/>
                <a:t>  </a:t>
              </a:r>
              <a:r>
                <a:rPr lang="en-US" sz="1600" b="1" dirty="0"/>
                <a:t>PETS</a:t>
              </a:r>
              <a:r>
                <a:rPr lang="en-US" sz="1600" dirty="0"/>
                <a:t>,  ~ </a:t>
              </a:r>
              <a:r>
                <a:rPr lang="en-US" b="1" dirty="0" smtClean="0"/>
                <a:t>80’000</a:t>
              </a:r>
              <a:r>
                <a:rPr lang="en-US" sz="1600" b="1" dirty="0" smtClean="0"/>
                <a:t>  </a:t>
              </a:r>
              <a:r>
                <a:rPr lang="en-US" sz="1600" b="1" dirty="0"/>
                <a:t>RF components</a:t>
              </a:r>
            </a:p>
            <a:p>
              <a:pPr algn="ctr"/>
              <a:r>
                <a:rPr lang="en-US" sz="1600" dirty="0" smtClean="0">
                  <a:solidFill>
                    <a:schemeClr val="tx1"/>
                  </a:solidFill>
                </a:rPr>
                <a:t>CLIC at 3 TeV  </a:t>
              </a:r>
              <a:r>
                <a:rPr lang="en-US" sz="1600" b="1" dirty="0" smtClean="0">
                  <a:solidFill>
                    <a:schemeClr val="tx1"/>
                  </a:solidFill>
                  <a:sym typeface="Wingdings" pitchFamily="2" charset="2"/>
                </a:rPr>
                <a:t>  </a:t>
              </a:r>
              <a:r>
                <a:rPr lang="en-US" b="1" dirty="0" smtClean="0">
                  <a:solidFill>
                    <a:srgbClr val="0000FF"/>
                  </a:solidFill>
                </a:rPr>
                <a:t>143’072</a:t>
              </a:r>
              <a:r>
                <a:rPr lang="en-US" sz="1600" dirty="0" smtClean="0"/>
                <a:t>  </a:t>
              </a:r>
              <a:r>
                <a:rPr lang="en-US" sz="1600" b="1" dirty="0" smtClean="0"/>
                <a:t>Accelerating Structures</a:t>
              </a:r>
              <a:r>
                <a:rPr lang="en-US" sz="1600" dirty="0" smtClean="0"/>
                <a:t>,  </a:t>
              </a:r>
              <a:r>
                <a:rPr lang="en-US" b="1" dirty="0" smtClean="0">
                  <a:solidFill>
                    <a:srgbClr val="C00000"/>
                  </a:solidFill>
                </a:rPr>
                <a:t>71’536</a:t>
              </a:r>
              <a:r>
                <a:rPr lang="en-US" b="1" dirty="0" smtClean="0"/>
                <a:t>  </a:t>
              </a:r>
              <a:r>
                <a:rPr lang="en-US" sz="1600" b="1" dirty="0" smtClean="0"/>
                <a:t>PETS</a:t>
              </a:r>
              <a:r>
                <a:rPr lang="en-US" sz="1600" dirty="0" smtClean="0"/>
                <a:t>,  ~ </a:t>
              </a:r>
              <a:r>
                <a:rPr lang="en-US" b="1" dirty="0" smtClean="0"/>
                <a:t>400’000  </a:t>
              </a:r>
              <a:r>
                <a:rPr lang="en-US" sz="1600" b="1" dirty="0" smtClean="0"/>
                <a:t>RF components</a:t>
              </a:r>
            </a:p>
            <a:p>
              <a:pPr algn="ctr"/>
              <a:endParaRPr lang="en-US" sz="400" dirty="0"/>
            </a:p>
          </p:txBody>
        </p:sp>
        <p:grpSp>
          <p:nvGrpSpPr>
            <p:cNvPr id="10" name="Group 9"/>
            <p:cNvGrpSpPr/>
            <p:nvPr/>
          </p:nvGrpSpPr>
          <p:grpSpPr>
            <a:xfrm>
              <a:off x="2483768" y="854642"/>
              <a:ext cx="3065864" cy="4272069"/>
              <a:chOff x="2483768" y="854642"/>
              <a:chExt cx="3065864" cy="4272069"/>
            </a:xfrm>
          </p:grpSpPr>
          <p:sp>
            <p:nvSpPr>
              <p:cNvPr id="8" name="Rounded Rectangle 7"/>
              <p:cNvSpPr/>
              <p:nvPr/>
            </p:nvSpPr>
            <p:spPr>
              <a:xfrm>
                <a:off x="5063976" y="4774600"/>
                <a:ext cx="485656" cy="352111"/>
              </a:xfrm>
              <a:prstGeom prst="roundRect">
                <a:avLst/>
              </a:prstGeom>
              <a:noFill/>
              <a:ln w="508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Rounded Rectangle 8"/>
              <p:cNvSpPr/>
              <p:nvPr/>
            </p:nvSpPr>
            <p:spPr>
              <a:xfrm>
                <a:off x="2483768" y="854642"/>
                <a:ext cx="1080120" cy="409382"/>
              </a:xfrm>
              <a:prstGeom prst="roundRect">
                <a:avLst/>
              </a:prstGeom>
              <a:noFill/>
              <a:ln w="50800">
                <a:solidFill>
                  <a:srgbClr val="0000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grpSp>
    </p:spTree>
    <p:extLst>
      <p:ext uri="{BB962C8B-B14F-4D97-AF65-F5344CB8AC3E}">
        <p14:creationId xmlns:p14="http://schemas.microsoft.com/office/powerpoint/2010/main" val="56389345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522" y="1543270"/>
            <a:ext cx="7185862" cy="44060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2" y="836712"/>
            <a:ext cx="9144000" cy="369332"/>
          </a:xfrm>
          <a:prstGeom prst="rect">
            <a:avLst/>
          </a:prstGeom>
        </p:spPr>
        <p:txBody>
          <a:bodyPr wrap="square">
            <a:spAutoFit/>
          </a:bodyPr>
          <a:lstStyle/>
          <a:p>
            <a:pPr algn="ctr">
              <a:spcBef>
                <a:spcPct val="10000"/>
              </a:spcBef>
            </a:pPr>
            <a:r>
              <a:rPr lang="en-US" dirty="0" smtClean="0">
                <a:latin typeface="Calibri" pitchFamily="34" charset="0"/>
              </a:rPr>
              <a:t>… is the most complex and precise component</a:t>
            </a:r>
            <a:r>
              <a:rPr lang="en-US" sz="1700" b="1" dirty="0" smtClean="0">
                <a:solidFill>
                  <a:srgbClr val="00B050"/>
                </a:solidFill>
                <a:latin typeface="Calibri" pitchFamily="34" charset="0"/>
              </a:rPr>
              <a:t> </a:t>
            </a:r>
            <a:endParaRPr lang="en-US" sz="1700" dirty="0">
              <a:latin typeface="Calibri" pitchFamily="34" charset="0"/>
            </a:endParaRPr>
          </a:p>
        </p:txBody>
      </p:sp>
      <p:sp>
        <p:nvSpPr>
          <p:cNvPr id="6" name="Title 5"/>
          <p:cNvSpPr>
            <a:spLocks noGrp="1"/>
          </p:cNvSpPr>
          <p:nvPr>
            <p:ph type="title"/>
          </p:nvPr>
        </p:nvSpPr>
        <p:spPr/>
        <p:txBody>
          <a:bodyPr/>
          <a:lstStyle/>
          <a:p>
            <a:r>
              <a:rPr lang="en-GB" dirty="0" smtClean="0"/>
              <a:t>ACCELERATING  STRUCTURE</a:t>
            </a:r>
            <a:endParaRPr lang="en-GB" dirty="0"/>
          </a:p>
        </p:txBody>
      </p:sp>
    </p:spTree>
    <p:extLst>
      <p:ext uri="{BB962C8B-B14F-4D97-AF65-F5344CB8AC3E}">
        <p14:creationId xmlns:p14="http://schemas.microsoft.com/office/powerpoint/2010/main" val="251058113"/>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AS  CELL</a:t>
            </a:r>
            <a:endParaRPr lang="en-GB" dirty="0"/>
          </a:p>
        </p:txBody>
      </p:sp>
      <p:sp>
        <p:nvSpPr>
          <p:cNvPr id="10" name="Rectangle 9"/>
          <p:cNvSpPr/>
          <p:nvPr/>
        </p:nvSpPr>
        <p:spPr>
          <a:xfrm>
            <a:off x="755576" y="836712"/>
            <a:ext cx="7848872" cy="369332"/>
          </a:xfrm>
          <a:prstGeom prst="rect">
            <a:avLst/>
          </a:prstGeom>
        </p:spPr>
        <p:txBody>
          <a:bodyPr wrap="square">
            <a:spAutoFit/>
          </a:bodyPr>
          <a:lstStyle/>
          <a:p>
            <a:pPr algn="ctr"/>
            <a:r>
              <a:rPr lang="en-GB" dirty="0" smtClean="0"/>
              <a:t>… the </a:t>
            </a:r>
            <a:r>
              <a:rPr lang="en-GB" dirty="0"/>
              <a:t>tolerances required to satisfy </a:t>
            </a:r>
            <a:r>
              <a:rPr lang="en-GB" dirty="0" smtClean="0"/>
              <a:t>the </a:t>
            </a:r>
            <a:r>
              <a:rPr lang="en-GB" dirty="0"/>
              <a:t>RF and beam </a:t>
            </a:r>
            <a:r>
              <a:rPr lang="en-GB" dirty="0" smtClean="0"/>
              <a:t>dynamic constraints</a:t>
            </a:r>
            <a:endParaRPr lang="en-GB" dirty="0"/>
          </a:p>
        </p:txBody>
      </p:sp>
      <p:grpSp>
        <p:nvGrpSpPr>
          <p:cNvPr id="34" name="Group 33"/>
          <p:cNvGrpSpPr/>
          <p:nvPr/>
        </p:nvGrpSpPr>
        <p:grpSpPr>
          <a:xfrm>
            <a:off x="683568" y="1189618"/>
            <a:ext cx="8019225" cy="4975686"/>
            <a:chOff x="945263" y="1060703"/>
            <a:chExt cx="8019225" cy="4975686"/>
          </a:xfrm>
        </p:grpSpPr>
        <p:sp>
          <p:nvSpPr>
            <p:cNvPr id="4" name="TextBox 3"/>
            <p:cNvSpPr txBox="1"/>
            <p:nvPr/>
          </p:nvSpPr>
          <p:spPr>
            <a:xfrm>
              <a:off x="945263" y="4005064"/>
              <a:ext cx="2618625" cy="2031325"/>
            </a:xfrm>
            <a:prstGeom prst="rect">
              <a:avLst/>
            </a:prstGeom>
            <a:noFill/>
          </p:spPr>
          <p:txBody>
            <a:bodyPr wrap="square" rtlCol="0">
              <a:spAutoFit/>
            </a:bodyPr>
            <a:lstStyle/>
            <a:p>
              <a:pPr algn="just"/>
              <a:r>
                <a:rPr lang="en-GB" i="1" u="sng" dirty="0" smtClean="0">
                  <a:solidFill>
                    <a:srgbClr val="0000FF"/>
                  </a:solidFill>
                  <a:latin typeface="+mj-lt"/>
                  <a:cs typeface="Tahoma" pitchFamily="34" charset="0"/>
                </a:rPr>
                <a:t>Cell shape accuracy:</a:t>
              </a:r>
            </a:p>
            <a:p>
              <a:pPr marL="177800" lvl="1" algn="just"/>
              <a:r>
                <a:rPr lang="en-GB" i="1" dirty="0" smtClean="0">
                  <a:solidFill>
                    <a:srgbClr val="0000FF"/>
                  </a:solidFill>
                  <a:latin typeface="+mj-lt"/>
                  <a:cs typeface="Tahoma" pitchFamily="34" charset="0"/>
                </a:rPr>
                <a:t>zone A - 0.005 mm</a:t>
              </a:r>
            </a:p>
            <a:p>
              <a:pPr marL="177800" lvl="1" algn="just"/>
              <a:r>
                <a:rPr lang="en-GB" i="1" dirty="0" smtClean="0">
                  <a:solidFill>
                    <a:srgbClr val="0000FF"/>
                  </a:solidFill>
                  <a:latin typeface="+mj-lt"/>
                  <a:cs typeface="Tahoma" pitchFamily="34" charset="0"/>
                </a:rPr>
                <a:t>zone B - 0.02 mm</a:t>
              </a:r>
            </a:p>
            <a:p>
              <a:pPr algn="just"/>
              <a:r>
                <a:rPr lang="en-GB" i="1" u="sng" dirty="0" smtClean="0">
                  <a:solidFill>
                    <a:srgbClr val="0000FF"/>
                  </a:solidFill>
                  <a:latin typeface="+mj-lt"/>
                  <a:cs typeface="Tahoma" pitchFamily="34" charset="0"/>
                </a:rPr>
                <a:t>Flatness - 0.001 mm</a:t>
              </a:r>
            </a:p>
            <a:p>
              <a:pPr algn="just"/>
              <a:r>
                <a:rPr lang="en-GB" i="1" u="sng" dirty="0" smtClean="0">
                  <a:solidFill>
                    <a:srgbClr val="0000FF"/>
                  </a:solidFill>
                  <a:latin typeface="+mj-lt"/>
                  <a:cs typeface="Tahoma" pitchFamily="34" charset="0"/>
                </a:rPr>
                <a:t>Surface roughness:</a:t>
              </a:r>
            </a:p>
            <a:p>
              <a:pPr marL="177800" lvl="1" algn="just"/>
              <a:r>
                <a:rPr lang="en-GB" i="1" dirty="0">
                  <a:solidFill>
                    <a:srgbClr val="0000FF"/>
                  </a:solidFill>
                  <a:latin typeface="+mj-lt"/>
                  <a:cs typeface="Tahoma" pitchFamily="34" charset="0"/>
                </a:rPr>
                <a:t>zone A Ra 0.025 </a:t>
              </a:r>
              <a:r>
                <a:rPr lang="el-GR" i="1" dirty="0">
                  <a:solidFill>
                    <a:srgbClr val="0000FF"/>
                  </a:solidFill>
                  <a:latin typeface="+mj-lt"/>
                  <a:cs typeface="Tahoma" pitchFamily="34" charset="0"/>
                </a:rPr>
                <a:t>μ</a:t>
              </a:r>
              <a:r>
                <a:rPr lang="en-GB" i="1" dirty="0">
                  <a:solidFill>
                    <a:srgbClr val="0000FF"/>
                  </a:solidFill>
                  <a:latin typeface="+mj-lt"/>
                  <a:cs typeface="Tahoma" pitchFamily="34" charset="0"/>
                </a:rPr>
                <a:t>m </a:t>
              </a:r>
            </a:p>
            <a:p>
              <a:pPr marL="177800" lvl="1" algn="just"/>
              <a:r>
                <a:rPr lang="en-GB" i="1" dirty="0">
                  <a:solidFill>
                    <a:srgbClr val="0000FF"/>
                  </a:solidFill>
                  <a:latin typeface="+mj-lt"/>
                  <a:cs typeface="Tahoma" pitchFamily="34" charset="0"/>
                </a:rPr>
                <a:t>zone B Ra 0.1 </a:t>
              </a:r>
              <a:r>
                <a:rPr lang="el-GR" i="1" dirty="0">
                  <a:solidFill>
                    <a:srgbClr val="0000FF"/>
                  </a:solidFill>
                  <a:latin typeface="+mj-lt"/>
                  <a:cs typeface="Tahoma" pitchFamily="34" charset="0"/>
                </a:rPr>
                <a:t>μ</a:t>
              </a:r>
              <a:r>
                <a:rPr lang="en-GB" i="1" dirty="0">
                  <a:solidFill>
                    <a:srgbClr val="0000FF"/>
                  </a:solidFill>
                  <a:latin typeface="+mj-lt"/>
                  <a:cs typeface="Tahoma" pitchFamily="34" charset="0"/>
                </a:rPr>
                <a:t>m </a:t>
              </a:r>
            </a:p>
          </p:txBody>
        </p:sp>
        <p:sp>
          <p:nvSpPr>
            <p:cNvPr id="6" name="TextBox 5"/>
            <p:cNvSpPr txBox="1"/>
            <p:nvPr/>
          </p:nvSpPr>
          <p:spPr>
            <a:xfrm>
              <a:off x="1363275" y="3240016"/>
              <a:ext cx="1552541" cy="369332"/>
            </a:xfrm>
            <a:prstGeom prst="rect">
              <a:avLst/>
            </a:prstGeom>
          </p:spPr>
          <p:txBody>
            <a:bodyPr wrap="square">
              <a:spAutoFit/>
            </a:bodyPr>
            <a:lstStyle>
              <a:defPPr>
                <a:defRPr lang="en-US"/>
              </a:defPPr>
              <a:lvl1pPr algn="ctr"/>
            </a:lstStyle>
            <a:p>
              <a:r>
                <a:rPr lang="en-GB" dirty="0" smtClean="0"/>
                <a:t>regular cell</a:t>
              </a:r>
              <a:endParaRPr lang="en-GB" dirty="0"/>
            </a:p>
          </p:txBody>
        </p:sp>
        <p:pic>
          <p:nvPicPr>
            <p:cNvPr id="8" name="Picture 2" descr="\\cern.ch\dfs\Departments\AB\Projects\RF-PM CLIC activities\Projects\RF structure development\collaborations\UK-Cranfield\EuSPEN-May 2012\info\said\1.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8" r="18081"/>
            <a:stretch/>
          </p:blipFill>
          <p:spPr bwMode="auto">
            <a:xfrm>
              <a:off x="3563888" y="1060703"/>
              <a:ext cx="5400600" cy="454363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075243" y="1470939"/>
              <a:ext cx="1800200" cy="1751909"/>
              <a:chOff x="107504" y="1470939"/>
              <a:chExt cx="1800200" cy="1751909"/>
            </a:xfrm>
          </p:grpSpPr>
          <p:grpSp>
            <p:nvGrpSpPr>
              <p:cNvPr id="12" name="Group 11"/>
              <p:cNvGrpSpPr/>
              <p:nvPr/>
            </p:nvGrpSpPr>
            <p:grpSpPr>
              <a:xfrm>
                <a:off x="107504" y="1772816"/>
                <a:ext cx="1656184" cy="1116961"/>
                <a:chOff x="107504" y="1772816"/>
                <a:chExt cx="1656184" cy="1116961"/>
              </a:xfrm>
            </p:grpSpPr>
            <p:pic>
              <p:nvPicPr>
                <p:cNvPr id="7" name="Picture 2"/>
                <p:cNvPicPr>
                  <a:picLocks noChangeAspect="1" noChangeArrowheads="1"/>
                </p:cNvPicPr>
                <p:nvPr/>
              </p:nvPicPr>
              <p:blipFill>
                <a:blip r:embed="rId3" cstate="print"/>
                <a:srcRect l="31248" t="23496" r="32915" b="37833"/>
                <a:stretch>
                  <a:fillRect/>
                </a:stretch>
              </p:blipFill>
              <p:spPr bwMode="auto">
                <a:xfrm>
                  <a:off x="107504" y="1772816"/>
                  <a:ext cx="1656184" cy="1116961"/>
                </a:xfrm>
                <a:prstGeom prst="rect">
                  <a:avLst/>
                </a:prstGeom>
                <a:noFill/>
                <a:ln w="9525">
                  <a:noFill/>
                  <a:miter lim="800000"/>
                  <a:headEnd/>
                  <a:tailEnd/>
                </a:ln>
              </p:spPr>
            </p:pic>
            <p:sp>
              <p:nvSpPr>
                <p:cNvPr id="11" name="Oval 10"/>
                <p:cNvSpPr/>
                <p:nvPr/>
              </p:nvSpPr>
              <p:spPr>
                <a:xfrm>
                  <a:off x="573076" y="2109616"/>
                  <a:ext cx="684076" cy="342456"/>
                </a:xfrm>
                <a:prstGeom prst="ellipse">
                  <a:avLst/>
                </a:prstGeom>
                <a:noFill/>
                <a:ln w="22225">
                  <a:solidFill>
                    <a:srgbClr val="0000FF"/>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grpSp>
            <p:nvGrpSpPr>
              <p:cNvPr id="25" name="Group 24"/>
              <p:cNvGrpSpPr/>
              <p:nvPr/>
            </p:nvGrpSpPr>
            <p:grpSpPr>
              <a:xfrm>
                <a:off x="172831" y="2280844"/>
                <a:ext cx="870777" cy="942004"/>
                <a:chOff x="172831" y="2280844"/>
                <a:chExt cx="870777" cy="942004"/>
              </a:xfrm>
            </p:grpSpPr>
            <p:cxnSp>
              <p:nvCxnSpPr>
                <p:cNvPr id="14" name="Straight Arrow Connector 13"/>
                <p:cNvCxnSpPr/>
                <p:nvPr/>
              </p:nvCxnSpPr>
              <p:spPr>
                <a:xfrm flipV="1">
                  <a:off x="172831" y="2280844"/>
                  <a:ext cx="736187" cy="932132"/>
                </a:xfrm>
                <a:prstGeom prst="straightConnector1">
                  <a:avLst/>
                </a:prstGeom>
                <a:ln w="15875">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831" y="3212976"/>
                  <a:ext cx="798769" cy="0"/>
                </a:xfrm>
                <a:prstGeom prst="line">
                  <a:avLst/>
                </a:prstGeom>
                <a:ln w="15875">
                  <a:solidFill>
                    <a:srgbClr val="0000FF"/>
                  </a:solidFill>
                  <a:tailEnd type="none"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1228" y="2915071"/>
                  <a:ext cx="732380" cy="307777"/>
                </a:xfrm>
                <a:prstGeom prst="rect">
                  <a:avLst/>
                </a:prstGeom>
                <a:noFill/>
              </p:spPr>
              <p:txBody>
                <a:bodyPr wrap="none" rtlCol="0">
                  <a:spAutoFit/>
                </a:bodyPr>
                <a:lstStyle/>
                <a:p>
                  <a:r>
                    <a:rPr lang="en-GB" sz="1400" dirty="0" smtClean="0">
                      <a:latin typeface="Arial Narrow" pitchFamily="34" charset="0"/>
                    </a:rPr>
                    <a:t>ZONE A</a:t>
                  </a:r>
                  <a:endParaRPr lang="en-GB" sz="1400" dirty="0">
                    <a:latin typeface="Arial Narrow" pitchFamily="34" charset="0"/>
                  </a:endParaRPr>
                </a:p>
              </p:txBody>
            </p:sp>
          </p:grpSp>
          <p:grpSp>
            <p:nvGrpSpPr>
              <p:cNvPr id="26" name="Group 25"/>
              <p:cNvGrpSpPr/>
              <p:nvPr/>
            </p:nvGrpSpPr>
            <p:grpSpPr>
              <a:xfrm>
                <a:off x="1097546" y="1470939"/>
                <a:ext cx="810158" cy="805933"/>
                <a:chOff x="161443" y="2915071"/>
                <a:chExt cx="810158" cy="805933"/>
              </a:xfrm>
            </p:grpSpPr>
            <p:cxnSp>
              <p:nvCxnSpPr>
                <p:cNvPr id="27" name="Straight Arrow Connector 26"/>
                <p:cNvCxnSpPr/>
                <p:nvPr/>
              </p:nvCxnSpPr>
              <p:spPr>
                <a:xfrm flipH="1">
                  <a:off x="449475" y="3212976"/>
                  <a:ext cx="522126" cy="508028"/>
                </a:xfrm>
                <a:prstGeom prst="straightConnector1">
                  <a:avLst/>
                </a:prstGeom>
                <a:ln w="15875">
                  <a:solidFill>
                    <a:srgbClr val="0000FF"/>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2831" y="3212976"/>
                  <a:ext cx="798769" cy="0"/>
                </a:xfrm>
                <a:prstGeom prst="line">
                  <a:avLst/>
                </a:prstGeom>
                <a:ln w="15875">
                  <a:solidFill>
                    <a:srgbClr val="0000FF"/>
                  </a:solidFill>
                  <a:tailEnd type="none" w="med"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61443" y="2915071"/>
                  <a:ext cx="732380" cy="307777"/>
                </a:xfrm>
                <a:prstGeom prst="rect">
                  <a:avLst/>
                </a:prstGeom>
                <a:noFill/>
              </p:spPr>
              <p:txBody>
                <a:bodyPr wrap="none" rtlCol="0">
                  <a:spAutoFit/>
                </a:bodyPr>
                <a:lstStyle/>
                <a:p>
                  <a:r>
                    <a:rPr lang="en-GB" sz="1400" dirty="0" smtClean="0">
                      <a:latin typeface="Arial Narrow" pitchFamily="34" charset="0"/>
                    </a:rPr>
                    <a:t>ZONE B</a:t>
                  </a:r>
                  <a:endParaRPr lang="en-GB" sz="1400" dirty="0">
                    <a:latin typeface="Arial Narrow" pitchFamily="34" charset="0"/>
                  </a:endParaRPr>
                </a:p>
              </p:txBody>
            </p:sp>
          </p:grpSp>
        </p:grpSp>
      </p:grpSp>
      <p:grpSp>
        <p:nvGrpSpPr>
          <p:cNvPr id="39" name="Group 38"/>
          <p:cNvGrpSpPr/>
          <p:nvPr/>
        </p:nvGrpSpPr>
        <p:grpSpPr>
          <a:xfrm>
            <a:off x="7020272" y="5890350"/>
            <a:ext cx="1665528" cy="397732"/>
            <a:chOff x="7182368" y="5890350"/>
            <a:chExt cx="1665528" cy="397732"/>
          </a:xfrm>
        </p:grpSpPr>
        <p:sp>
          <p:nvSpPr>
            <p:cNvPr id="35" name="Right Arrow 34"/>
            <p:cNvSpPr/>
            <p:nvPr/>
          </p:nvSpPr>
          <p:spPr>
            <a:xfrm>
              <a:off x="7182368" y="5890350"/>
              <a:ext cx="504056" cy="397732"/>
            </a:xfrm>
            <a:prstGeom prst="rightArrow">
              <a:avLst>
                <a:gd name="adj1" fmla="val 53754"/>
                <a:gd name="adj2" fmla="val 38738"/>
              </a:avLst>
            </a:prstGeom>
            <a:solidFill>
              <a:srgbClr val="000099"/>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38" name="TextBox 37">
              <a:hlinkClick r:id="rId4" action="ppaction://hlinksldjump"/>
            </p:cNvPr>
            <p:cNvSpPr txBox="1"/>
            <p:nvPr/>
          </p:nvSpPr>
          <p:spPr>
            <a:xfrm>
              <a:off x="7686424" y="5908630"/>
              <a:ext cx="1161472" cy="369332"/>
            </a:xfrm>
            <a:prstGeom prst="rect">
              <a:avLst/>
            </a:prstGeom>
            <a:noFill/>
          </p:spPr>
          <p:txBody>
            <a:bodyPr wrap="none" rtlCol="0">
              <a:spAutoFit/>
            </a:bodyPr>
            <a:lstStyle/>
            <a:p>
              <a:r>
                <a:rPr lang="en-GB" b="1" dirty="0" smtClean="0"/>
                <a:t>DRAWING</a:t>
              </a:r>
              <a:endParaRPr lang="en-GB" b="1" dirty="0"/>
            </a:p>
          </p:txBody>
        </p:sp>
      </p:grpSp>
    </p:spTree>
    <p:extLst>
      <p:ext uri="{BB962C8B-B14F-4D97-AF65-F5344CB8AC3E}">
        <p14:creationId xmlns:p14="http://schemas.microsoft.com/office/powerpoint/2010/main" val="3717178870"/>
      </p:ext>
    </p:extLst>
  </p:cSld>
  <p:clrMapOvr>
    <a:masterClrMapping/>
  </p:clrMapOvr>
  <p:transition>
    <p:split orient="ver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764397" y="953545"/>
            <a:ext cx="7740860" cy="4937194"/>
          </a:xfrm>
          <a:prstGeom prst="rect">
            <a:avLst/>
          </a:prstGeom>
          <a:noFill/>
          <a:ln w="9525">
            <a:noFill/>
            <a:miter lim="800000"/>
            <a:headEnd/>
            <a:tailEnd/>
          </a:ln>
        </p:spPr>
      </p:pic>
      <p:sp>
        <p:nvSpPr>
          <p:cNvPr id="3" name="TextBox 2"/>
          <p:cNvSpPr txBox="1"/>
          <p:nvPr/>
        </p:nvSpPr>
        <p:spPr>
          <a:xfrm>
            <a:off x="971600" y="5976136"/>
            <a:ext cx="7452681" cy="369332"/>
          </a:xfrm>
          <a:prstGeom prst="rect">
            <a:avLst/>
          </a:prstGeom>
        </p:spPr>
        <p:txBody>
          <a:bodyPr wrap="square">
            <a:spAutoFit/>
          </a:bodyPr>
          <a:lstStyle>
            <a:defPPr>
              <a:defRPr lang="en-US"/>
            </a:defPPr>
            <a:lvl1pPr algn="ctr">
              <a:spcBef>
                <a:spcPct val="10000"/>
              </a:spcBef>
              <a:defRPr>
                <a:latin typeface="Calibri" pitchFamily="34" charset="0"/>
              </a:defRPr>
            </a:lvl1pPr>
          </a:lstStyle>
          <a:p>
            <a:r>
              <a:rPr lang="en-GB" dirty="0" smtClean="0"/>
              <a:t>a </a:t>
            </a:r>
            <a:r>
              <a:rPr lang="en-GB" dirty="0"/>
              <a:t>number of bonding and brazing cycles </a:t>
            </a:r>
            <a:r>
              <a:rPr lang="en-GB" dirty="0" smtClean="0"/>
              <a:t>needed</a:t>
            </a:r>
            <a:endParaRPr lang="en-GB" dirty="0"/>
          </a:p>
        </p:txBody>
      </p:sp>
      <p:sp>
        <p:nvSpPr>
          <p:cNvPr id="4" name="Title 3"/>
          <p:cNvSpPr>
            <a:spLocks noGrp="1"/>
          </p:cNvSpPr>
          <p:nvPr>
            <p:ph type="title"/>
          </p:nvPr>
        </p:nvSpPr>
        <p:spPr/>
        <p:txBody>
          <a:bodyPr/>
          <a:lstStyle/>
          <a:p>
            <a:r>
              <a:rPr lang="en-GB" dirty="0" smtClean="0"/>
              <a:t>Super  AS  assembly</a:t>
            </a:r>
            <a:endParaRPr lang="en-GB" dirty="0"/>
          </a:p>
        </p:txBody>
      </p:sp>
    </p:spTree>
    <p:extLst>
      <p:ext uri="{BB962C8B-B14F-4D97-AF65-F5344CB8AC3E}">
        <p14:creationId xmlns:p14="http://schemas.microsoft.com/office/powerpoint/2010/main" val="2804072240"/>
      </p:ext>
    </p:extLst>
  </p:cSld>
  <p:clrMapOvr>
    <a:masterClrMapping/>
  </p:clrMapOvr>
  <p:transition>
    <p:split orient="vert" dir="in"/>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9784</TotalTime>
  <Words>1161</Words>
  <Application>Microsoft Office PowerPoint</Application>
  <PresentationFormat>On-screen Show (4:3)</PresentationFormat>
  <Paragraphs>264</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CONTENT</vt:lpstr>
      <vt:lpstr>OVERALL  CLIC  LAYOUT  ( 3 TeV )</vt:lpstr>
      <vt:lpstr>CLIC project time-line  * </vt:lpstr>
      <vt:lpstr>RF  UNIT</vt:lpstr>
      <vt:lpstr>CLIC  MODULE  LAYOUT</vt:lpstr>
      <vt:lpstr>ACCELERATING  STRUCTURE</vt:lpstr>
      <vt:lpstr>AS  CELL</vt:lpstr>
      <vt:lpstr>Super  AS  assembly</vt:lpstr>
      <vt:lpstr>PowerPoint Presentation</vt:lpstr>
      <vt:lpstr>PETS</vt:lpstr>
      <vt:lpstr>PETS  bar  (octant)</vt:lpstr>
      <vt:lpstr>PETS  UNIT  ASSEMBLY</vt:lpstr>
      <vt:lpstr>MODULE  PROTOTYPE  TEST  PROGRAM</vt:lpstr>
      <vt:lpstr>PREPARATION  AND  MODULE  ASSEMBLY  ( LAB ) </vt:lpstr>
      <vt:lpstr>LAB  TESTS</vt:lpstr>
      <vt:lpstr>CTF3  (CLEX)</vt:lpstr>
      <vt:lpstr>PROTOTYPE  MODULES  IN  CLEX</vt:lpstr>
      <vt:lpstr>PETS  “On-Off”  mechanism</vt:lpstr>
      <vt:lpstr>- 60 db Directional Coupler</vt:lpstr>
      <vt:lpstr>Compact  RF  Pumping  Port</vt:lpstr>
      <vt:lpstr>RF Vacuum Gate Valve</vt:lpstr>
      <vt:lpstr>Choke  Mode  Flange</vt:lpstr>
      <vt:lpstr>Hybrid</vt:lpstr>
      <vt:lpstr>Splitter</vt:lpstr>
      <vt:lpstr>Qualification  process  at  CERN</vt:lpstr>
      <vt:lpstr>ACKNOWLEDGEMENT</vt:lpstr>
      <vt:lpstr>PowerPoint Presentation</vt:lpstr>
      <vt:lpstr>BACKUP     MAIN  BEAM  QUADRUPOLE</vt:lpstr>
      <vt:lpstr>BACKUP    MAIN  BEAM  QUADRUPOLE</vt:lpstr>
      <vt:lpstr>BACKUP     MODULE  TYPES</vt:lpstr>
      <vt:lpstr>BACKUP     AS</vt:lpstr>
      <vt:lpstr>BACKUP     PETS  OCTANT</vt:lpstr>
      <vt:lpstr>BACKUP       “On-Off”  3-chokes chamber</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Alexandre Samochkine</dc:creator>
  <cp:lastModifiedBy>Alexandre Samochkine</cp:lastModifiedBy>
  <cp:revision>196</cp:revision>
  <dcterms:created xsi:type="dcterms:W3CDTF">2013-04-10T13:58:02Z</dcterms:created>
  <dcterms:modified xsi:type="dcterms:W3CDTF">2013-06-26T13:41:01Z</dcterms:modified>
</cp:coreProperties>
</file>