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60" r:id="rId2"/>
    <p:sldId id="387" r:id="rId3"/>
    <p:sldId id="478" r:id="rId4"/>
  </p:sldIdLst>
  <p:sldSz cx="9144000" cy="6858000" type="screen4x3"/>
  <p:notesSz cx="9866313" cy="67357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66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37" autoAdjust="0"/>
  </p:normalViewPr>
  <p:slideViewPr>
    <p:cSldViewPr snapToGrid="0" snapToObjects="1">
      <p:cViewPr varScale="1"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96" y="-708"/>
      </p:cViewPr>
      <p:guideLst>
        <p:guide orient="horz" pos="2122"/>
        <p:guide pos="311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4F3282-EAAA-4F82-88C4-1D8087AB7530}" type="datetimeFigureOut">
              <a:rPr lang="fr-FR"/>
              <a:pPr>
                <a:defRPr/>
              </a:pPr>
              <a:t>25/06/2013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E83BAE-6759-474C-AD47-675030C16F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2396" tIns="46197" rIns="92396" bIns="461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2396" tIns="46197" rIns="92396" bIns="461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131EA8-87E8-4EBB-85EE-774A8C18343E}" type="datetimeFigureOut">
              <a:rPr lang="fr-FR"/>
              <a:pPr>
                <a:defRPr/>
              </a:pPr>
              <a:t>25/06/2013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6" tIns="46197" rIns="92396" bIns="46197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2396" tIns="46197" rIns="92396" bIns="46197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2396" tIns="46197" rIns="92396" bIns="461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2396" tIns="46197" rIns="92396" bIns="461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E142D0-C72D-43EE-B819-B1136AEF826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248AA-A01D-42FE-B781-CDFCB795794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12700"/>
            <a:ext cx="9144000" cy="6897688"/>
            <a:chOff x="0" y="-8"/>
            <a:chExt cx="5760" cy="434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-8"/>
              <a:ext cx="5760" cy="4345"/>
              <a:chOff x="0" y="-8"/>
              <a:chExt cx="5760" cy="4345"/>
            </a:xfrm>
          </p:grpSpPr>
          <p:pic>
            <p:nvPicPr>
              <p:cNvPr id="5" name="Image 3" descr="im1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7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5" descr="charte_logo_GIANT-5"/>
              <p:cNvPicPr>
                <a:picLocks noChangeAspect="1" noChangeArrowheads="1"/>
              </p:cNvPicPr>
              <p:nvPr/>
            </p:nvPicPr>
            <p:blipFill>
              <a:blip r:embed="rId3"/>
              <a:srcRect l="9045" t="21158" r="8264" b="32082"/>
              <a:stretch>
                <a:fillRect/>
              </a:stretch>
            </p:blipFill>
            <p:spPr bwMode="auto">
              <a:xfrm>
                <a:off x="0" y="-8"/>
                <a:ext cx="5760" cy="2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6" descr="Logo_Imagine_Grenob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2522" b="14600"/>
            <a:stretch>
              <a:fillRect/>
            </a:stretch>
          </p:blipFill>
          <p:spPr bwMode="auto">
            <a:xfrm>
              <a:off x="4119" y="2079"/>
              <a:ext cx="1641" cy="2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079500" y="3824288"/>
            <a:ext cx="489743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</a:rPr>
              <a:t>Grenoble Innovation for</a:t>
            </a:r>
            <a:r>
              <a:rPr lang="fr-FR" sz="28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079500" y="4419600"/>
            <a:ext cx="6400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</a:rPr>
              <a:t>Advanced New Technologies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GIANT  l  03 JANVIER 2013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FFC5-887B-488D-9247-17A01ED6E6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logo_giant_ve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72275" y="311150"/>
            <a:ext cx="21780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15"/>
          <p:cNvSpPr>
            <a:spLocks noChangeShapeType="1"/>
          </p:cNvSpPr>
          <p:nvPr userDrawn="1"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GIANT  l  03 JANVIER 2013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9257-2E07-4A6D-948B-E9EACB1A89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GIANT  l  03 JANVIER 2013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8A01-D97E-4D49-96EF-EDCCED0CDF6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12700"/>
            <a:ext cx="9144000" cy="6897688"/>
            <a:chOff x="0" y="-8"/>
            <a:chExt cx="5760" cy="434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-8"/>
              <a:ext cx="5760" cy="4345"/>
              <a:chOff x="0" y="-8"/>
              <a:chExt cx="5760" cy="4345"/>
            </a:xfrm>
          </p:grpSpPr>
          <p:pic>
            <p:nvPicPr>
              <p:cNvPr id="5" name="Image 3" descr="im1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7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5" descr="charte_logo_GIANT-5"/>
              <p:cNvPicPr>
                <a:picLocks noChangeAspect="1" noChangeArrowheads="1"/>
              </p:cNvPicPr>
              <p:nvPr/>
            </p:nvPicPr>
            <p:blipFill>
              <a:blip r:embed="rId3"/>
              <a:srcRect l="9045" t="21158" r="8264" b="32082"/>
              <a:stretch>
                <a:fillRect/>
              </a:stretch>
            </p:blipFill>
            <p:spPr bwMode="auto">
              <a:xfrm>
                <a:off x="0" y="-8"/>
                <a:ext cx="5760" cy="2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6" descr="Logo_Imagine_Grenob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2522" b="14600"/>
            <a:stretch>
              <a:fillRect/>
            </a:stretch>
          </p:blipFill>
          <p:spPr bwMode="auto">
            <a:xfrm>
              <a:off x="4119" y="2079"/>
              <a:ext cx="1641" cy="2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079500" y="3824288"/>
            <a:ext cx="489743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</a:rPr>
              <a:t>Merci de votre attention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2388" y="6356350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GIANT  l  03 JANVIER 2013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93063" y="6356350"/>
            <a:ext cx="6937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207ADEE9-62D8-4066-802D-7C527ED2543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Line 15"/>
          <p:cNvSpPr>
            <a:spLocks noChangeShapeType="1"/>
          </p:cNvSpPr>
          <p:nvPr userDrawn="1"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pic>
        <p:nvPicPr>
          <p:cNvPr id="1031" name="Picture 14" descr="logo_giant_vert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772275" y="311150"/>
            <a:ext cx="21780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5" r:id="rId3"/>
    <p:sldLayoutId id="2147483653" r:id="rId4"/>
    <p:sldLayoutId id="2147483656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0A738"/>
        </a:buClr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0A738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0A738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0A738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0A738"/>
        </a:buClr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D:\Mes Documents\GIANT\005 éléments GIANT\Polygone\2011-10-17 zoning 6 cent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1082675"/>
            <a:ext cx="9174163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1225550" y="2822575"/>
            <a:ext cx="1185863" cy="1212850"/>
          </a:xfrm>
          <a:prstGeom prst="ellipse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624138" y="2714625"/>
            <a:ext cx="1185862" cy="1214438"/>
          </a:xfrm>
          <a:prstGeom prst="ellipse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763963" y="3551238"/>
            <a:ext cx="1185862" cy="1214437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519738" y="3340100"/>
            <a:ext cx="1185862" cy="1214438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480175" y="4167188"/>
            <a:ext cx="1185863" cy="1214437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418388" y="3049588"/>
            <a:ext cx="1185862" cy="1214437"/>
          </a:xfrm>
          <a:prstGeom prst="ellipse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74650" y="450850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GB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ambitious</a:t>
            </a:r>
            <a:r>
              <a:rPr lang="fr-FR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science and </a:t>
            </a:r>
            <a:r>
              <a:rPr lang="en-GB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</a:t>
            </a:r>
            <a:r>
              <a:rPr lang="fr-FR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programme</a:t>
            </a:r>
          </a:p>
          <a:p>
            <a:pPr eaLnBrk="1" hangingPunct="1">
              <a:defRPr/>
            </a:pPr>
            <a:r>
              <a:rPr lang="fr-FR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objectives</a:t>
            </a:r>
          </a:p>
        </p:txBody>
      </p:sp>
      <p:sp>
        <p:nvSpPr>
          <p:cNvPr id="2560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xfrm>
            <a:off x="5143500" y="6356350"/>
            <a:ext cx="2895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GIANT  l  APRIL  03, 2013</a:t>
            </a:r>
          </a:p>
        </p:txBody>
      </p:sp>
      <p:sp>
        <p:nvSpPr>
          <p:cNvPr id="10250" name="Espace réservé du numéro de diapositive 4"/>
          <p:cNvSpPr txBox="1">
            <a:spLocks/>
          </p:cNvSpPr>
          <p:nvPr/>
        </p:nvSpPr>
        <p:spPr bwMode="auto">
          <a:xfrm>
            <a:off x="7993063" y="6356350"/>
            <a:ext cx="693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7CE661-E8D2-46CD-9D0C-CF415DCCC2E8}" type="slidenum">
              <a:rPr lang="fr-FR" sz="1000">
                <a:latin typeface="Calibri" pitchFamily="34" charset="0"/>
              </a:rPr>
              <a:pPr algn="r"/>
              <a:t>1</a:t>
            </a:fld>
            <a:endParaRPr lang="fr-FR" sz="10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8313" y="1271588"/>
            <a:ext cx="8586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Ø"/>
              <a:tabLst>
                <a:tab pos="271463" algn="l"/>
                <a:tab pos="952500" algn="l"/>
              </a:tabLst>
              <a:defRPr/>
            </a:pPr>
            <a:r>
              <a:rPr lang="fr-FR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/>
              <a:t>A total capacity of over </a:t>
            </a:r>
            <a:r>
              <a:rPr lang="en-US" dirty="0" smtClean="0"/>
              <a:t>800 000 </a:t>
            </a:r>
            <a:r>
              <a:rPr lang="en-US" dirty="0"/>
              <a:t>m² to be </a:t>
            </a:r>
            <a:r>
              <a:rPr lang="en-US" dirty="0" smtClean="0"/>
              <a:t>built </a:t>
            </a:r>
            <a:r>
              <a:rPr lang="en-US" dirty="0"/>
              <a:t>in the next decades: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one </a:t>
            </a:r>
            <a:r>
              <a:rPr lang="en-US" dirty="0"/>
              <a:t>of the 3 biggest urban development operations in </a:t>
            </a:r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1028" name="Picture 4" descr="D:\Mes Documents\GIANT\00002 Communication\éléments GIANT\Polygone\zoning général plan polyg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1943100"/>
            <a:ext cx="703421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054100" y="5778500"/>
            <a:ext cx="7767638" cy="1030288"/>
            <a:chOff x="1054892" y="5778759"/>
            <a:chExt cx="7767043" cy="1030147"/>
          </a:xfrm>
        </p:grpSpPr>
        <p:grpSp>
          <p:nvGrpSpPr>
            <p:cNvPr id="11271" name="Groupe 19"/>
            <p:cNvGrpSpPr>
              <a:grpSpLocks/>
            </p:cNvGrpSpPr>
            <p:nvPr/>
          </p:nvGrpSpPr>
          <p:grpSpPr bwMode="auto">
            <a:xfrm>
              <a:off x="1054892" y="5778759"/>
              <a:ext cx="6571026" cy="1030147"/>
              <a:chOff x="1054892" y="5778759"/>
              <a:chExt cx="6571026" cy="103014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054892" y="5864472"/>
                <a:ext cx="780990" cy="257140"/>
              </a:xfrm>
              <a:prstGeom prst="rect">
                <a:avLst/>
              </a:prstGeom>
              <a:solidFill>
                <a:srgbClr val="0000FF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54892" y="6175580"/>
                <a:ext cx="780990" cy="257140"/>
              </a:xfrm>
              <a:prstGeom prst="rect">
                <a:avLst/>
              </a:prstGeom>
              <a:solidFill>
                <a:srgbClr val="FFFF00">
                  <a:alpha val="2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054892" y="6488275"/>
                <a:ext cx="780990" cy="257140"/>
              </a:xfrm>
              <a:prstGeom prst="rect">
                <a:avLst/>
              </a:prstGeom>
              <a:solidFill>
                <a:srgbClr val="0066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276" name="ZoneTexte 5"/>
              <p:cNvSpPr txBox="1">
                <a:spLocks noChangeArrowheads="1"/>
              </p:cNvSpPr>
              <p:nvPr/>
            </p:nvSpPr>
            <p:spPr bwMode="auto">
              <a:xfrm>
                <a:off x="1843423" y="5778759"/>
                <a:ext cx="91563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cs typeface="Arial" charset="0"/>
                  </a:rPr>
                  <a:t>Industry</a:t>
                </a:r>
              </a:p>
            </p:txBody>
          </p:sp>
          <p:sp>
            <p:nvSpPr>
              <p:cNvPr id="11277" name="ZoneTexte 11"/>
              <p:cNvSpPr txBox="1">
                <a:spLocks noChangeArrowheads="1"/>
              </p:cNvSpPr>
              <p:nvPr/>
            </p:nvSpPr>
            <p:spPr bwMode="auto">
              <a:xfrm>
                <a:off x="1843423" y="6124555"/>
                <a:ext cx="56252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cs typeface="Arial" charset="0"/>
                  </a:rPr>
                  <a:t>Housing, shops, leisure facilities and transport infrastructure</a:t>
                </a:r>
              </a:p>
            </p:txBody>
          </p:sp>
          <p:sp>
            <p:nvSpPr>
              <p:cNvPr id="11278" name="ZoneTexte 12"/>
              <p:cNvSpPr txBox="1">
                <a:spLocks noChangeArrowheads="1"/>
              </p:cNvSpPr>
              <p:nvPr/>
            </p:nvSpPr>
            <p:spPr bwMode="auto">
              <a:xfrm>
                <a:off x="1843423" y="6470352"/>
                <a:ext cx="57824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600">
                    <a:cs typeface="Arial" charset="0"/>
                  </a:rPr>
                  <a:t>GIANT Research and Education buildings</a:t>
                </a:r>
              </a:p>
            </p:txBody>
          </p:sp>
        </p:grpSp>
        <p:pic>
          <p:nvPicPr>
            <p:cNvPr id="11272" name="Picture 2" descr="D:\Mes Documents\GIANT\00002 Communication\logos\Presquile\logo_grenoble_presquile2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3410" y="6111577"/>
              <a:ext cx="89852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74650" y="476250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200" kern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Urban</a:t>
            </a:r>
            <a:r>
              <a:rPr lang="fr-FR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kern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</a:t>
            </a:r>
            <a:endParaRPr lang="fr-FR" sz="22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fr-FR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Grenoble Presqu’île</a:t>
            </a:r>
            <a:endParaRPr lang="fr-FR" sz="22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xfrm>
            <a:off x="5143500" y="6356350"/>
            <a:ext cx="2895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GIANT  l  APRIL  03, 2013</a:t>
            </a:r>
          </a:p>
        </p:txBody>
      </p:sp>
      <p:sp>
        <p:nvSpPr>
          <p:cNvPr id="11270" name="Espace réservé du numéro de diapositive 4"/>
          <p:cNvSpPr txBox="1">
            <a:spLocks/>
          </p:cNvSpPr>
          <p:nvPr/>
        </p:nvSpPr>
        <p:spPr bwMode="auto">
          <a:xfrm>
            <a:off x="7993063" y="6356350"/>
            <a:ext cx="693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FE85777-3F0D-4C80-9FC0-EB972BDC9B07}" type="slidenum">
              <a:rPr lang="fr-FR" sz="1000">
                <a:latin typeface="Calibri" pitchFamily="34" charset="0"/>
              </a:rPr>
              <a:pPr algn="r"/>
              <a:t>2</a:t>
            </a:fld>
            <a:endParaRPr lang="fr-FR" sz="10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477838" y="5081588"/>
            <a:ext cx="8586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Ø"/>
              <a:tabLst>
                <a:tab pos="271463" algn="l"/>
                <a:tab pos="952500" algn="l"/>
              </a:tabLst>
              <a:defRPr/>
            </a:pPr>
            <a:r>
              <a:rPr lang="fr-FR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6</a:t>
            </a:r>
            <a:r>
              <a:rPr lang="en-GB" dirty="0" smtClean="0"/>
              <a:t> thematic coordination working groups: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276225" y="2097088"/>
            <a:ext cx="8589963" cy="1981200"/>
            <a:chOff x="276688" y="3427276"/>
            <a:chExt cx="8590085" cy="1980691"/>
          </a:xfrm>
        </p:grpSpPr>
        <p:grpSp>
          <p:nvGrpSpPr>
            <p:cNvPr id="14349" name="Groupe 5"/>
            <p:cNvGrpSpPr>
              <a:grpSpLocks/>
            </p:cNvGrpSpPr>
            <p:nvPr/>
          </p:nvGrpSpPr>
          <p:grpSpPr bwMode="auto">
            <a:xfrm>
              <a:off x="276688" y="3427276"/>
              <a:ext cx="1060793" cy="1877579"/>
              <a:chOff x="276688" y="3427276"/>
              <a:chExt cx="1060793" cy="1877579"/>
            </a:xfrm>
          </p:grpSpPr>
          <p:pic>
            <p:nvPicPr>
              <p:cNvPr id="14378" name="Picture 4" descr="D:\Mes Documents\GIANT\00001 Documents GIANT\Dossier de presse\003 Dossier de presse 2012\Docs de travail INDESIGN\Jean Therme.JPG"/>
              <p:cNvPicPr>
                <a:picLocks noChangeAspect="1" noChangeArrowheads="1"/>
              </p:cNvPicPr>
              <p:nvPr/>
            </p:nvPicPr>
            <p:blipFill>
              <a:blip r:embed="rId3"/>
              <a:srcRect l="59081" r="9079" b="45251"/>
              <a:stretch>
                <a:fillRect/>
              </a:stretch>
            </p:blipFill>
            <p:spPr bwMode="auto">
              <a:xfrm>
                <a:off x="276688" y="3427276"/>
                <a:ext cx="1060793" cy="1212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9" name="Picture 10" descr="D:\Mes Documents\GIANT\00002 Communication\éléments GIANT\logos\CEA INES\CEA_logo_quadri-sur-fond-rouge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15188" y="4872593"/>
                <a:ext cx="529937" cy="432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80" name="ZoneTexte 2"/>
              <p:cNvSpPr txBox="1">
                <a:spLocks noChangeArrowheads="1"/>
              </p:cNvSpPr>
              <p:nvPr/>
            </p:nvSpPr>
            <p:spPr bwMode="auto">
              <a:xfrm>
                <a:off x="356768" y="4603183"/>
                <a:ext cx="86433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900">
                    <a:cs typeface="Arial" charset="0"/>
                  </a:rPr>
                  <a:t>Jean Therme</a:t>
                </a:r>
              </a:p>
            </p:txBody>
          </p:sp>
        </p:grpSp>
        <p:grpSp>
          <p:nvGrpSpPr>
            <p:cNvPr id="14350" name="Groupe 8"/>
            <p:cNvGrpSpPr>
              <a:grpSpLocks/>
            </p:cNvGrpSpPr>
            <p:nvPr/>
          </p:nvGrpSpPr>
          <p:grpSpPr bwMode="auto">
            <a:xfrm>
              <a:off x="1350181" y="3427276"/>
              <a:ext cx="1062000" cy="1877317"/>
              <a:chOff x="1350181" y="3427276"/>
              <a:chExt cx="1062000" cy="1877317"/>
            </a:xfrm>
          </p:grpSpPr>
          <p:pic>
            <p:nvPicPr>
              <p:cNvPr id="14375" name="Picture 3" descr="D:\Mes Documents\GIANT\00001 Documents GIANT\Dossier de presse\003 Dossier de presse 2012\Docs de travail INDESIGN\photo_JV_paysage_RVB.jpg"/>
              <p:cNvPicPr preferRelativeResize="0">
                <a:picLocks noChangeArrowheads="1"/>
              </p:cNvPicPr>
              <p:nvPr/>
            </p:nvPicPr>
            <p:blipFill>
              <a:blip r:embed="rId5"/>
              <a:srcRect l="10205" r="10205"/>
              <a:stretch>
                <a:fillRect/>
              </a:stretch>
            </p:blipFill>
            <p:spPr bwMode="auto">
              <a:xfrm>
                <a:off x="1350181" y="3427276"/>
                <a:ext cx="1062000" cy="121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6" name="Picture 11" descr="D:\Mes Documents\GIANT\00002 Communication\éléments GIANT\logos\Partenaires\CNRS\nouveau-logo-du-cnrs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682489" y="4872593"/>
                <a:ext cx="432000" cy="4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77" name="ZoneTexte 18"/>
              <p:cNvSpPr txBox="1">
                <a:spLocks noChangeArrowheads="1"/>
              </p:cNvSpPr>
              <p:nvPr/>
            </p:nvSpPr>
            <p:spPr bwMode="auto">
              <a:xfrm>
                <a:off x="1476870" y="4604657"/>
                <a:ext cx="838691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900">
                    <a:cs typeface="Arial" charset="0"/>
                  </a:rPr>
                  <a:t>Jérôme Vitré</a:t>
                </a:r>
              </a:p>
            </p:txBody>
          </p:sp>
        </p:grpSp>
        <p:grpSp>
          <p:nvGrpSpPr>
            <p:cNvPr id="14351" name="Groupe 10"/>
            <p:cNvGrpSpPr>
              <a:grpSpLocks/>
            </p:cNvGrpSpPr>
            <p:nvPr/>
          </p:nvGrpSpPr>
          <p:grpSpPr bwMode="auto">
            <a:xfrm>
              <a:off x="2419862" y="3427276"/>
              <a:ext cx="1065077" cy="1833427"/>
              <a:chOff x="2419862" y="3427276"/>
              <a:chExt cx="1065077" cy="1833427"/>
            </a:xfrm>
          </p:grpSpPr>
          <p:pic>
            <p:nvPicPr>
              <p:cNvPr id="14372" name="Picture 7" descr="D:\Mes Documents\GIANT\00001 Documents GIANT\Dossier de presse\003 Dossier de presse 2012\Docs de travail INDESIGN\Cusak.JPG"/>
              <p:cNvPicPr>
                <a:picLocks noChangeAspect="1" noChangeArrowheads="1"/>
              </p:cNvPicPr>
              <p:nvPr/>
            </p:nvPicPr>
            <p:blipFill>
              <a:blip r:embed="rId7"/>
              <a:srcRect l="12323" r="8298" b="42250"/>
              <a:stretch>
                <a:fillRect/>
              </a:stretch>
            </p:blipFill>
            <p:spPr bwMode="auto">
              <a:xfrm>
                <a:off x="2424881" y="3427276"/>
                <a:ext cx="1060058" cy="1211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73" name="ZoneTexte 19"/>
              <p:cNvSpPr txBox="1">
                <a:spLocks noChangeArrowheads="1"/>
              </p:cNvSpPr>
              <p:nvPr/>
            </p:nvSpPr>
            <p:spPr bwMode="auto">
              <a:xfrm>
                <a:off x="2419862" y="4606253"/>
                <a:ext cx="1031051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900">
                    <a:cs typeface="Arial" charset="0"/>
                  </a:rPr>
                  <a:t>Stephen Cusack</a:t>
                </a:r>
              </a:p>
            </p:txBody>
          </p:sp>
          <p:pic>
            <p:nvPicPr>
              <p:cNvPr id="14374" name="Picture 12" descr="D:\Mes Documents\GIANT\00002 Communication\éléments GIANT\logos\Partenaires\EMBL\embl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81774" y="4843737"/>
                <a:ext cx="918058" cy="416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352" name="Groupe 11"/>
            <p:cNvGrpSpPr>
              <a:grpSpLocks/>
            </p:cNvGrpSpPr>
            <p:nvPr/>
          </p:nvGrpSpPr>
          <p:grpSpPr bwMode="auto">
            <a:xfrm>
              <a:off x="3497639" y="3427276"/>
              <a:ext cx="1063082" cy="1980691"/>
              <a:chOff x="3497639" y="3427276"/>
              <a:chExt cx="1063082" cy="1980691"/>
            </a:xfrm>
          </p:grpSpPr>
          <p:pic>
            <p:nvPicPr>
              <p:cNvPr id="14369" name="Picture 6" descr="D:\Mes Documents\GIANT\00001 Documents GIANT\Dossier de presse\003 Dossier de presse 2012\Docs de travail INDESIGN\F SETTE _ESRF.JPG"/>
              <p:cNvPicPr preferRelativeResize="0">
                <a:picLocks noChangeAspect="1" noChangeArrowheads="1"/>
              </p:cNvPicPr>
              <p:nvPr/>
            </p:nvPicPr>
            <p:blipFill>
              <a:blip r:embed="rId9"/>
              <a:srcRect l="9256" r="11913" b="9019"/>
              <a:stretch>
                <a:fillRect/>
              </a:stretch>
            </p:blipFill>
            <p:spPr bwMode="auto">
              <a:xfrm>
                <a:off x="3497639" y="3427276"/>
                <a:ext cx="1063082" cy="121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70" name="ZoneTexte 20"/>
              <p:cNvSpPr txBox="1">
                <a:spLocks noChangeArrowheads="1"/>
              </p:cNvSpPr>
              <p:nvPr/>
            </p:nvSpPr>
            <p:spPr bwMode="auto">
              <a:xfrm>
                <a:off x="3502695" y="4604964"/>
                <a:ext cx="102463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900">
                    <a:cs typeface="Arial" charset="0"/>
                  </a:rPr>
                  <a:t>Francesco Sette</a:t>
                </a:r>
              </a:p>
            </p:txBody>
          </p:sp>
          <p:pic>
            <p:nvPicPr>
              <p:cNvPr id="14371" name="Picture 13" descr="D:\Mes Documents\GIANT\00002 Communication\éléments GIANT\logos\Partenaires\ESRF\esrf main-blue-CMYK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764166" y="4863715"/>
                <a:ext cx="458176" cy="54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353" name="Groupe 12"/>
            <p:cNvGrpSpPr>
              <a:grpSpLocks/>
            </p:cNvGrpSpPr>
            <p:nvPr/>
          </p:nvGrpSpPr>
          <p:grpSpPr bwMode="auto">
            <a:xfrm>
              <a:off x="4573421" y="3427276"/>
              <a:ext cx="1063082" cy="1953096"/>
              <a:chOff x="4573421" y="3427276"/>
              <a:chExt cx="1063082" cy="1953096"/>
            </a:xfrm>
          </p:grpSpPr>
          <p:pic>
            <p:nvPicPr>
              <p:cNvPr id="14366" name="Picture 2" descr="D:\Mes Documents\GIANT\00001 Documents GIANT\Dossier de presse\003 Dossier de presse 2012\Docs de travail INDESIGN\T_GRANGE_GEM.JPG"/>
              <p:cNvPicPr preferRelativeResize="0">
                <a:picLocks noChangeAspect="1" noChangeArrowheads="1"/>
              </p:cNvPicPr>
              <p:nvPr/>
            </p:nvPicPr>
            <p:blipFill>
              <a:blip r:embed="rId11"/>
              <a:srcRect b="25027"/>
              <a:stretch>
                <a:fillRect/>
              </a:stretch>
            </p:blipFill>
            <p:spPr bwMode="auto">
              <a:xfrm>
                <a:off x="4573421" y="3427276"/>
                <a:ext cx="1063082" cy="121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7" name="ZoneTexte 21"/>
              <p:cNvSpPr txBox="1">
                <a:spLocks noChangeArrowheads="1"/>
              </p:cNvSpPr>
              <p:nvPr/>
            </p:nvSpPr>
            <p:spPr bwMode="auto">
              <a:xfrm>
                <a:off x="4616114" y="4595779"/>
                <a:ext cx="96051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900">
                    <a:cs typeface="Arial" charset="0"/>
                  </a:rPr>
                  <a:t>Thierry Grange</a:t>
                </a:r>
              </a:p>
            </p:txBody>
          </p:sp>
          <p:pic>
            <p:nvPicPr>
              <p:cNvPr id="14368" name="Picture 14" descr="D:\Mes Documents\GIANT\00002 Communication\éléments GIANT\logos\Partenaires\GEM\LOGOGEMQFILET BLEU copie.jp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785237" y="4881475"/>
                <a:ext cx="716524" cy="498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354" name="Groupe 13"/>
            <p:cNvGrpSpPr>
              <a:grpSpLocks/>
            </p:cNvGrpSpPr>
            <p:nvPr/>
          </p:nvGrpSpPr>
          <p:grpSpPr bwMode="auto">
            <a:xfrm>
              <a:off x="5649203" y="3427276"/>
              <a:ext cx="1062343" cy="1898423"/>
              <a:chOff x="5649203" y="3427276"/>
              <a:chExt cx="1062343" cy="1898423"/>
            </a:xfrm>
          </p:grpSpPr>
          <p:pic>
            <p:nvPicPr>
              <p:cNvPr id="14363" name="Picture 8" descr="D:\Mes Documents\GIANT\00001 Documents GIANT\Dossier de presse\003 Dossier de presse 2012\Docs de travail INDESIGN\Brigitte_Plateau_Grenoble_INP.JPG"/>
              <p:cNvPicPr>
                <a:picLocks noChangeAspect="1" noChangeArrowheads="1"/>
              </p:cNvPicPr>
              <p:nvPr/>
            </p:nvPicPr>
            <p:blipFill>
              <a:blip r:embed="rId13"/>
              <a:srcRect l="26263" r="12260" b="6456"/>
              <a:stretch>
                <a:fillRect/>
              </a:stretch>
            </p:blipFill>
            <p:spPr bwMode="auto">
              <a:xfrm>
                <a:off x="5649203" y="3427276"/>
                <a:ext cx="1062343" cy="121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4" name="ZoneTexte 22"/>
              <p:cNvSpPr txBox="1">
                <a:spLocks noChangeArrowheads="1"/>
              </p:cNvSpPr>
              <p:nvPr/>
            </p:nvSpPr>
            <p:spPr bwMode="auto">
              <a:xfrm>
                <a:off x="5722227" y="4606129"/>
                <a:ext cx="966931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900">
                    <a:cs typeface="Arial" charset="0"/>
                  </a:rPr>
                  <a:t>Brigitte Plateau</a:t>
                </a:r>
              </a:p>
            </p:txBody>
          </p:sp>
          <p:pic>
            <p:nvPicPr>
              <p:cNvPr id="14365" name="Picture 15" descr="D:\Mes Documents\GIANT\00002 Communication\éléments GIANT\logos\Partenaires\G INP\logo_GrenobleINP.jp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819219" y="4846885"/>
                <a:ext cx="718220" cy="478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355" name="Groupe 14"/>
            <p:cNvGrpSpPr>
              <a:grpSpLocks/>
            </p:cNvGrpSpPr>
            <p:nvPr/>
          </p:nvGrpSpPr>
          <p:grpSpPr bwMode="auto">
            <a:xfrm>
              <a:off x="7803691" y="3427276"/>
              <a:ext cx="1063082" cy="1668380"/>
              <a:chOff x="7803691" y="3427276"/>
              <a:chExt cx="1063082" cy="1668380"/>
            </a:xfrm>
          </p:grpSpPr>
          <p:pic>
            <p:nvPicPr>
              <p:cNvPr id="14360" name="Picture 9" descr="D:\Mes Documents\GIANT\00001 Documents GIANT\Dossier de presse\003 Dossier de presse 2012\Docs de travail textes VF\photos PLévy\FH00150539.jpg"/>
              <p:cNvPicPr preferRelativeResize="0">
                <a:picLocks noChangeAspect="1" noChangeArrowheads="1"/>
              </p:cNvPicPr>
              <p:nvPr/>
            </p:nvPicPr>
            <p:blipFill>
              <a:blip r:embed="rId15"/>
              <a:srcRect l="44072" r="16100" b="30515"/>
              <a:stretch>
                <a:fillRect/>
              </a:stretch>
            </p:blipFill>
            <p:spPr bwMode="auto">
              <a:xfrm>
                <a:off x="7803691" y="3427276"/>
                <a:ext cx="1063082" cy="121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1" name="ZoneTexte 23"/>
              <p:cNvSpPr txBox="1">
                <a:spLocks noChangeArrowheads="1"/>
              </p:cNvSpPr>
              <p:nvPr/>
            </p:nvSpPr>
            <p:spPr bwMode="auto">
              <a:xfrm>
                <a:off x="7940546" y="4606382"/>
                <a:ext cx="813043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900">
                    <a:cs typeface="Arial" charset="0"/>
                  </a:rPr>
                  <a:t>Patrick Lévy</a:t>
                </a:r>
              </a:p>
            </p:txBody>
          </p:sp>
          <p:pic>
            <p:nvPicPr>
              <p:cNvPr id="14362" name="Picture 16" descr="D:\Mes Documents\GIANT\00002 Communication\éléments GIANT\logos\Partenaires\UJF\logoujfbase_quad.jp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7926695" y="4886106"/>
                <a:ext cx="883444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356" name="Groupe 15"/>
            <p:cNvGrpSpPr>
              <a:grpSpLocks/>
            </p:cNvGrpSpPr>
            <p:nvPr/>
          </p:nvGrpSpPr>
          <p:grpSpPr bwMode="auto">
            <a:xfrm>
              <a:off x="6725547" y="3427276"/>
              <a:ext cx="1071329" cy="1862613"/>
              <a:chOff x="6725547" y="3427276"/>
              <a:chExt cx="1071329" cy="1862613"/>
            </a:xfrm>
          </p:grpSpPr>
          <p:pic>
            <p:nvPicPr>
              <p:cNvPr id="14357" name="Picture 5" descr="D:\Mes Documents\GIANT\00001 Documents GIANT\Dossier de presse\003 Dossier de presse 2012\Docs de travail INDESIGN\Harrison.jpg"/>
              <p:cNvPicPr>
                <a:picLocks noChangeAspect="1" noChangeArrowheads="1"/>
              </p:cNvPicPr>
              <p:nvPr/>
            </p:nvPicPr>
            <p:blipFill>
              <a:blip r:embed="rId17"/>
              <a:srcRect l="32977" r="28497" b="64835"/>
              <a:stretch>
                <a:fillRect/>
              </a:stretch>
            </p:blipFill>
            <p:spPr bwMode="auto">
              <a:xfrm>
                <a:off x="6725547" y="3427276"/>
                <a:ext cx="1063267" cy="121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8" name="ZoneTexte 24"/>
              <p:cNvSpPr txBox="1">
                <a:spLocks noChangeArrowheads="1"/>
              </p:cNvSpPr>
              <p:nvPr/>
            </p:nvSpPr>
            <p:spPr bwMode="auto">
              <a:xfrm>
                <a:off x="6753000" y="4615131"/>
                <a:ext cx="104387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900">
                    <a:cs typeface="Arial" charset="0"/>
                  </a:rPr>
                  <a:t>Andrew Harrison</a:t>
                </a:r>
              </a:p>
            </p:txBody>
          </p:sp>
          <p:pic>
            <p:nvPicPr>
              <p:cNvPr id="14359" name="Picture 17" descr="D:\Mes Documents\GIANT\00002 Communication\éléments GIANT\logos\Partenaires\ILL\ill.jpg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7041677" y="4882695"/>
                <a:ext cx="431006" cy="407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74650" y="476250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GIANT Alliance</a:t>
            </a:r>
          </a:p>
          <a:p>
            <a:pPr eaLnBrk="1" hangingPunct="1">
              <a:defRPr/>
            </a:pPr>
            <a:r>
              <a:rPr lang="fr-FR" sz="2200" kern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Governance</a:t>
            </a:r>
            <a:r>
              <a:rPr lang="fr-FR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organisation</a:t>
            </a:r>
            <a:endParaRPr lang="fr-FR" sz="22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468313" y="1271588"/>
            <a:ext cx="8586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buClr>
                <a:srgbClr val="008000"/>
              </a:buClr>
              <a:buFont typeface="Wingdings" pitchFamily="2" charset="2"/>
              <a:buChar char="Ø"/>
              <a:tabLst>
                <a:tab pos="271463" algn="l"/>
                <a:tab pos="952500" algn="l"/>
              </a:tabLst>
            </a:pPr>
            <a:r>
              <a:rPr lang="en-GB"/>
              <a:t> GIANT Council: </a:t>
            </a:r>
            <a:r>
              <a:rPr lang="fr-FR"/>
              <a:t>Presidents</a:t>
            </a:r>
            <a:r>
              <a:rPr lang="en-GB"/>
              <a:t> and </a:t>
            </a:r>
            <a:r>
              <a:rPr lang="fr-FR"/>
              <a:t>Directors of the 8 founding members</a:t>
            </a:r>
            <a:endParaRPr lang="fr-FR">
              <a:cs typeface="Arial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79425" y="4352925"/>
            <a:ext cx="858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Ø"/>
              <a:tabLst>
                <a:tab pos="271463" algn="l"/>
                <a:tab pos="952500" algn="l"/>
              </a:tabLst>
              <a:defRPr/>
            </a:pPr>
            <a:r>
              <a:rPr lang="fr-FR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dirty="0" smtClean="0"/>
              <a:t>1 coordination group: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20725" y="1576388"/>
            <a:ext cx="8042275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in charge of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strategic</a:t>
            </a:r>
            <a:r>
              <a:rPr lang="fr-FR" dirty="0">
                <a:latin typeface="Arial" pitchFamily="34" charset="0"/>
                <a:cs typeface="Arial" pitchFamily="34" charset="0"/>
              </a:rPr>
              <a:t> orientations and budgets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approval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fr-FR" sz="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722313" y="4649788"/>
            <a:ext cx="8040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fr-FR">
                <a:cs typeface="Arial" charset="0"/>
              </a:rPr>
              <a:t>in charge of preparation of projects for the Council</a:t>
            </a:r>
            <a:endParaRPr lang="fr-FR" sz="800">
              <a:cs typeface="Arial" charset="0"/>
            </a:endParaRPr>
          </a:p>
        </p:txBody>
      </p:sp>
      <p:sp>
        <p:nvSpPr>
          <p:cNvPr id="44" name="ZoneTexte 43"/>
          <p:cNvSpPr txBox="1">
            <a:spLocks noChangeArrowheads="1"/>
          </p:cNvSpPr>
          <p:nvPr/>
        </p:nvSpPr>
        <p:spPr bwMode="auto">
          <a:xfrm>
            <a:off x="723900" y="5335588"/>
            <a:ext cx="8040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fr-FR">
                <a:cs typeface="Arial" charset="0"/>
              </a:rPr>
              <a:t>International, Scientific, Economic, Communication, Logistics, Campus life and training</a:t>
            </a:r>
            <a:endParaRPr lang="fr-FR" sz="800">
              <a:cs typeface="Arial" charset="0"/>
            </a:endParaRPr>
          </a:p>
        </p:txBody>
      </p:sp>
      <p:sp>
        <p:nvSpPr>
          <p:cNvPr id="45" name="ZoneTexte 44"/>
          <p:cNvSpPr txBox="1">
            <a:spLocks noChangeArrowheads="1"/>
          </p:cNvSpPr>
          <p:nvPr/>
        </p:nvSpPr>
        <p:spPr bwMode="auto">
          <a:xfrm>
            <a:off x="725488" y="5905500"/>
            <a:ext cx="8040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fr-FR">
                <a:cs typeface="Arial" charset="0"/>
              </a:rPr>
              <a:t>Development of action plans</a:t>
            </a:r>
            <a:endParaRPr lang="fr-FR" sz="800">
              <a:cs typeface="Arial" charset="0"/>
            </a:endParaRPr>
          </a:p>
        </p:txBody>
      </p:sp>
      <p:sp>
        <p:nvSpPr>
          <p:cNvPr id="46" name="ZoneTexte 45"/>
          <p:cNvSpPr txBox="1">
            <a:spLocks noChangeArrowheads="1"/>
          </p:cNvSpPr>
          <p:nvPr/>
        </p:nvSpPr>
        <p:spPr bwMode="auto">
          <a:xfrm>
            <a:off x="727075" y="6191250"/>
            <a:ext cx="8040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fr-FR">
                <a:cs typeface="Arial" charset="0"/>
              </a:rPr>
              <a:t>Budgets </a:t>
            </a:r>
            <a:endParaRPr lang="fr-FR" sz="800">
              <a:cs typeface="Arial" charset="0"/>
            </a:endParaRPr>
          </a:p>
        </p:txBody>
      </p:sp>
      <p:sp>
        <p:nvSpPr>
          <p:cNvPr id="5018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xfrm>
            <a:off x="5143500" y="6356350"/>
            <a:ext cx="2895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GIANT  l  APRIL  03, 2013</a:t>
            </a:r>
          </a:p>
        </p:txBody>
      </p:sp>
      <p:sp>
        <p:nvSpPr>
          <p:cNvPr id="14348" name="Espace réservé du numéro de diapositive 4"/>
          <p:cNvSpPr txBox="1">
            <a:spLocks/>
          </p:cNvSpPr>
          <p:nvPr/>
        </p:nvSpPr>
        <p:spPr bwMode="auto">
          <a:xfrm>
            <a:off x="7993063" y="6356350"/>
            <a:ext cx="693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F3C9A8-777D-4EE8-9414-F4494975FC29}" type="slidenum">
              <a:rPr lang="fr-FR" sz="1000">
                <a:latin typeface="Calibri" pitchFamily="34" charset="0"/>
              </a:rPr>
              <a:pPr algn="r"/>
              <a:t>3</a:t>
            </a:fld>
            <a:endParaRPr lang="fr-FR" sz="10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/>
      <p:bldP spid="41" grpId="0"/>
      <p:bldP spid="42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4718</TotalTime>
  <Words>138</Words>
  <Application>Microsoft Office PowerPoint</Application>
  <PresentationFormat>Affichage à l'écran (4:3)</PresentationFormat>
  <Paragraphs>34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4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Calibri</vt:lpstr>
      <vt:lpstr>Wingdings</vt:lpstr>
      <vt:lpstr>ＭＳ Ｐゴシック</vt:lpstr>
      <vt:lpstr>Arial Narrow</vt:lpstr>
      <vt:lpstr>Thème Office</vt:lpstr>
      <vt:lpstr>Thème Office</vt:lpstr>
      <vt:lpstr>Thème Office</vt:lpstr>
      <vt:lpstr>Thème Office</vt:lpstr>
      <vt:lpstr>Diapositive 1</vt:lpstr>
      <vt:lpstr>Diapositive 2</vt:lpstr>
      <vt:lpstr>Diapositive 3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DULUC Marie-helene 218981</dc:creator>
  <cp:lastModifiedBy>DG077851</cp:lastModifiedBy>
  <cp:revision>445</cp:revision>
  <cp:lastPrinted>2012-12-03T13:29:48Z</cp:lastPrinted>
  <dcterms:created xsi:type="dcterms:W3CDTF">2011-10-25T10:53:05Z</dcterms:created>
  <dcterms:modified xsi:type="dcterms:W3CDTF">2013-06-25T13:02:23Z</dcterms:modified>
</cp:coreProperties>
</file>