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75" r:id="rId3"/>
    <p:sldId id="257" r:id="rId4"/>
    <p:sldId id="259" r:id="rId5"/>
    <p:sldId id="261" r:id="rId6"/>
    <p:sldId id="262" r:id="rId7"/>
    <p:sldId id="263" r:id="rId8"/>
    <p:sldId id="264" r:id="rId9"/>
    <p:sldId id="277" r:id="rId10"/>
    <p:sldId id="278" r:id="rId11"/>
    <p:sldId id="266" r:id="rId12"/>
    <p:sldId id="268" r:id="rId13"/>
    <p:sldId id="269" r:id="rId14"/>
    <p:sldId id="276" r:id="rId15"/>
    <p:sldId id="274" r:id="rId16"/>
    <p:sldId id="271" r:id="rId17"/>
    <p:sldId id="279" r:id="rId18"/>
  </p:sldIdLst>
  <p:sldSz cx="9144000" cy="6858000" type="screen4x3"/>
  <p:notesSz cx="6794500" cy="99314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aris\Desktop\ACHATS\JUSTE%20RETOUR\JUSTE%20RETOUR%20&amp;%20AFC\AFC\2013\cft%20location%20companies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rgbClr val="990000"/>
              </a:solidFill>
            </c:spPr>
          </c:dPt>
          <c:dPt>
            <c:idx val="2"/>
            <c:spPr>
              <a:solidFill>
                <a:srgbClr val="679A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Lbls>
            <c:showPercent val="1"/>
            <c:showLeaderLines val="1"/>
          </c:dLbls>
          <c:cat>
            <c:strRef>
              <c:f>'CFT process per category'!$A$32:$A$38</c:f>
              <c:strCache>
                <c:ptCount val="7"/>
                <c:pt idx="0">
                  <c:v>CIVIL ENGINEERING &amp; BUILDING</c:v>
                </c:pt>
                <c:pt idx="1">
                  <c:v>ELECTRICAL ENGINEERING</c:v>
                </c:pt>
                <c:pt idx="2">
                  <c:v>OPTICAL, X-RAY</c:v>
                </c:pt>
                <c:pt idx="3">
                  <c:v>POSITIONING SUPPLIES</c:v>
                </c:pt>
                <c:pt idx="4">
                  <c:v>SAFETY</c:v>
                </c:pt>
                <c:pt idx="5">
                  <c:v>SCIENTIFIC EQUIPMENT &amp; SUPPLIES</c:v>
                </c:pt>
                <c:pt idx="6">
                  <c:v>SUBCONTRACTED MECHANICAL &amp; VACUUM</c:v>
                </c:pt>
              </c:strCache>
            </c:strRef>
          </c:cat>
          <c:val>
            <c:numRef>
              <c:f>'CFT process per category'!$B$32:$B$38</c:f>
              <c:numCache>
                <c:formatCode>0%</c:formatCode>
                <c:ptCount val="7"/>
                <c:pt idx="0">
                  <c:v>0.40633802816901432</c:v>
                </c:pt>
                <c:pt idx="1">
                  <c:v>4.5774647887324112E-2</c:v>
                </c:pt>
                <c:pt idx="2">
                  <c:v>8.7323943661971826E-2</c:v>
                </c:pt>
                <c:pt idx="3">
                  <c:v>1.8309859154929591E-2</c:v>
                </c:pt>
                <c:pt idx="4">
                  <c:v>4.0845070422535233E-2</c:v>
                </c:pt>
                <c:pt idx="5">
                  <c:v>9.7183098591549361E-2</c:v>
                </c:pt>
                <c:pt idx="6">
                  <c:v>0.30422535211267632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" y="0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45501" cy="49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49000" y="0"/>
            <a:ext cx="2945501" cy="49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2525" cy="372268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609" y="4717296"/>
            <a:ext cx="5435283" cy="4466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431417"/>
            <a:ext cx="2945501" cy="49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8999" y="9431417"/>
            <a:ext cx="2943913" cy="495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82F0883D-C47A-4FA9-B97A-E2D6F312FF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4EDDC-EB9A-48CE-8C92-A1FD897EF5F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D63420-8653-4301-AB8E-8B8953E0C6E9}" type="slidenum">
              <a:rPr lang="en-US"/>
              <a:pPr/>
              <a:t>11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5CB0AF-1182-4362-9859-649397B44A15}" type="slidenum">
              <a:rPr lang="en-US"/>
              <a:pPr/>
              <a:t>12</a:t>
            </a:fld>
            <a:endParaRPr lang="en-US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4DCAE-ED7E-41F3-B7D2-7031DE447C00}" type="slidenum">
              <a:rPr lang="en-GB" smtClean="0">
                <a:latin typeface="Arial" pitchFamily="34" charset="0"/>
              </a:rPr>
              <a:pPr/>
              <a:t>14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D76C67-F455-4DFE-A4D7-A1BC1C99ECE5}" type="slidenum">
              <a:rPr lang="en-US"/>
              <a:pPr/>
              <a:t>15</a:t>
            </a:fld>
            <a:endParaRPr lang="en-US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CF94BE-CF77-47DD-882F-67D8C45AD688}" type="slidenum">
              <a:rPr lang="en-US"/>
              <a:pPr/>
              <a:t>2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0F4C58-70E6-4C6E-BFDF-822BB3ACFB7B}" type="slidenum">
              <a:rPr lang="en-US"/>
              <a:pPr/>
              <a:t>3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4F1546-1E65-4845-8636-93548820FA8B}" type="slidenum">
              <a:rPr lang="en-US"/>
              <a:pPr/>
              <a:t>4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55F5D0-C5A5-4838-9F15-49B7E276A01E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7C1DA9-748E-4709-A23D-6D2D40EAA8D9}" type="slidenum">
              <a:rPr lang="en-US"/>
              <a:pPr/>
              <a:t>6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03C07C-6918-4FB1-B83B-6A25750CAE7F}" type="slidenum">
              <a:rPr lang="en-US"/>
              <a:pPr/>
              <a:t>7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4B1C30-4A08-4FFE-AA26-953058133319}" type="slidenum">
              <a:rPr lang="en-US"/>
              <a:pPr/>
              <a:t>10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296"/>
            <a:ext cx="5436870" cy="44680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908050"/>
            <a:ext cx="22225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08050"/>
            <a:ext cx="6516688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74850"/>
            <a:ext cx="4243388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74850"/>
            <a:ext cx="4244975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908050"/>
            <a:ext cx="22225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08050"/>
            <a:ext cx="6516688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602736" y="6608596"/>
            <a:ext cx="4712589" cy="233362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2nd ENURS  and ESRF-Day  14-15  February 2013 – J-M. Georgoux 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70888" y="6608596"/>
            <a:ext cx="744537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60807E-18CF-482D-A709-3E1C00093C1E}" type="slidenum">
              <a:rPr lang="en-US" smtClean="0"/>
              <a:pPr/>
              <a:t>‹#›</a:t>
            </a:fld>
            <a:r>
              <a:rPr lang="en-US" dirty="0" smtClean="0"/>
              <a:t>/10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74850"/>
            <a:ext cx="4243388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74850"/>
            <a:ext cx="4244975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908050"/>
            <a:ext cx="8640763" cy="565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74850"/>
            <a:ext cx="8640763" cy="426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299450" y="6627813"/>
            <a:ext cx="2133600" cy="241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Slide: </a:t>
            </a:r>
            <a:fld id="{2C3602E0-6536-4F2D-86CA-04DC7B6C5057}" type="slidenum">
              <a:rPr lang="en-US" sz="80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‹#›</a:t>
            </a:fld>
            <a:endParaRPr lang="en-US" sz="80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1763713" y="6597650"/>
            <a:ext cx="60467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63938" y="1700213"/>
            <a:ext cx="2089150" cy="208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08050"/>
            <a:ext cx="8640763" cy="565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74850"/>
            <a:ext cx="8640763" cy="426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555875" y="6669088"/>
            <a:ext cx="38862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800">
                <a:solidFill>
                  <a:srgbClr val="FFFFFF"/>
                </a:solidFill>
                <a:latin typeface="Briem Akademi Std Semibold" pitchFamily="48" charset="0"/>
                <a:ea typeface="+mn-ea"/>
                <a:cs typeface="+mn-cs"/>
              </a:defRPr>
            </a:lvl1pPr>
          </a:lstStyle>
          <a:p>
            <a:r>
              <a:rPr lang="en-US" smtClean="0"/>
              <a:t>2nd ENURS  and ESRF-Day  14-15  February 2013 – J-M. Georgoux 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8027988" y="6669088"/>
            <a:ext cx="863600" cy="214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800" b="1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r>
              <a:rPr lang="en-US" smtClean="0"/>
              <a:t>30 June 2008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Myriad Pro SemiCond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eshayes@esrf.f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91879" y="4046793"/>
            <a:ext cx="5501345" cy="1470025"/>
          </a:xfrm>
        </p:spPr>
        <p:txBody>
          <a:bodyPr/>
          <a:lstStyle/>
          <a:p>
            <a:r>
              <a:rPr lang="en-US" dirty="0" smtClean="0">
                <a:solidFill>
                  <a:srgbClr val="1B5092"/>
                </a:solidFill>
              </a:rPr>
              <a:t>NETHERLANDS@GIANT</a:t>
            </a:r>
            <a:br>
              <a:rPr lang="en-US" dirty="0" smtClean="0">
                <a:solidFill>
                  <a:srgbClr val="1B5092"/>
                </a:solidFill>
              </a:rPr>
            </a:br>
            <a:r>
              <a:rPr lang="en-US" dirty="0" smtClean="0">
                <a:solidFill>
                  <a:srgbClr val="1B5092"/>
                </a:solidFill>
              </a:rPr>
              <a:t>25 - 27 June 2013</a:t>
            </a:r>
            <a:endParaRPr lang="en-US" dirty="0"/>
          </a:p>
        </p:txBody>
      </p:sp>
      <p:pic>
        <p:nvPicPr>
          <p:cNvPr id="13" name="Picture 12" descr="esrf-aerial-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915" y="749551"/>
            <a:ext cx="3166957" cy="5317062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0" y="908050"/>
            <a:ext cx="9144000" cy="566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000000"/>
                </a:solidFill>
                <a:latin typeface="Myriad Pro SemiCond" pitchFamily="32" charset="0"/>
                <a:ea typeface="Lucida Sans Unicode" charset="0"/>
                <a:cs typeface="Lucida Sans Unicode" charset="0"/>
              </a:rPr>
              <a:t>Recommendations for Contracts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528" y="1928813"/>
            <a:ext cx="8463284" cy="852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Do not forget to communicate regularly about progress.</a:t>
            </a:r>
          </a:p>
          <a:p>
            <a:pPr marL="342900" indent="-341313" algn="just">
              <a:spcBef>
                <a:spcPts val="450"/>
              </a:spcBef>
              <a:buClr>
                <a:srgbClr val="7DA9DA"/>
              </a:buClr>
              <a:buFont typeface="Futura Std Medium" pitchFamily="32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049505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1313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If a problem occurs, please tell us.</a:t>
            </a:r>
          </a:p>
          <a:p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96441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1313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Do not deviate from specifications without ESRF’s prior written approval.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4879323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1313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Do not try to make repair without receiving formal ESRF approval.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5517232"/>
            <a:ext cx="8496944" cy="71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1313" algn="just">
              <a:spcBef>
                <a:spcPts val="450"/>
              </a:spcBef>
              <a:buClr>
                <a:srgbClr val="7DA9DA"/>
              </a:buClr>
              <a:buFont typeface="Futura Std Medium" pitchFamily="32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You must comply with the contractual planning. If you are late, please tell us.</a:t>
            </a:r>
            <a:endParaRPr lang="en-GB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55650" y="665163"/>
            <a:ext cx="6840538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1" dirty="0" err="1" smtClean="0">
                <a:solidFill>
                  <a:srgbClr val="000000"/>
                </a:solidFill>
                <a:latin typeface="Myriad Pro SemiCond" pitchFamily="32" charset="0"/>
                <a:ea typeface="Lucida Sans Unicode" charset="0"/>
                <a:cs typeface="Lucida Sans Unicode" charset="0"/>
              </a:rPr>
              <a:t>Purchasing</a:t>
            </a:r>
            <a:r>
              <a:rPr lang="fr-FR" sz="2800" b="1" dirty="0" smtClean="0">
                <a:solidFill>
                  <a:srgbClr val="000000"/>
                </a:solidFill>
                <a:latin typeface="Myriad Pro SemiCond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2800" b="1" dirty="0" err="1" smtClean="0">
                <a:solidFill>
                  <a:srgbClr val="000000"/>
                </a:solidFill>
                <a:latin typeface="Myriad Pro SemiCond" pitchFamily="32" charset="0"/>
                <a:ea typeface="Lucida Sans Unicode" charset="0"/>
                <a:cs typeface="Lucida Sans Unicode" charset="0"/>
              </a:rPr>
              <a:t>Forecasts</a:t>
            </a:r>
            <a:r>
              <a:rPr lang="fr-FR" sz="2800" b="1" dirty="0" smtClean="0">
                <a:solidFill>
                  <a:srgbClr val="000000"/>
                </a:solidFill>
                <a:latin typeface="Myriad Pro SemiCond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2800" b="1" dirty="0" err="1" smtClean="0">
                <a:solidFill>
                  <a:srgbClr val="000000"/>
                </a:solidFill>
                <a:latin typeface="Myriad Pro SemiCond" pitchFamily="32" charset="0"/>
                <a:ea typeface="Lucida Sans Unicode" charset="0"/>
                <a:cs typeface="Lucida Sans Unicode" charset="0"/>
              </a:rPr>
              <a:t>until</a:t>
            </a:r>
            <a:r>
              <a:rPr lang="fr-FR" sz="2800" b="1" dirty="0" smtClean="0">
                <a:solidFill>
                  <a:srgbClr val="000000"/>
                </a:solidFill>
                <a:latin typeface="Myriad Pro SemiCond" pitchFamily="32" charset="0"/>
                <a:ea typeface="Lucida Sans Unicode" charset="0"/>
                <a:cs typeface="Lucida Sans Unicode" charset="0"/>
              </a:rPr>
              <a:t> end 2015</a:t>
            </a:r>
            <a:endParaRPr lang="fr-FR" sz="2800" b="1" dirty="0">
              <a:solidFill>
                <a:srgbClr val="000000"/>
              </a:solidFill>
              <a:latin typeface="Myriad Pro SemiCond" pitchFamily="32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9388" y="1557338"/>
            <a:ext cx="8642350" cy="5002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Sample distribution and transfer system </a:t>
            </a: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UHV surface preparation and analysis module	</a:t>
            </a: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Mirrors</a:t>
            </a:r>
            <a:endParaRPr lang="fr-FR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Vacuum Chambers</a:t>
            </a:r>
            <a:endParaRPr lang="fr-FR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Safety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lead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hutches</a:t>
            </a:r>
            <a:endParaRPr lang="fr-FR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Detectors</a:t>
            </a:r>
            <a:endParaRPr lang="fr-FR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Replacement </a:t>
            </a:r>
            <a:r>
              <a:rPr lang="en-US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of storage ring roof</a:t>
            </a: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Computers (Network access control</a:t>
            </a:r>
            <a:r>
              <a:rPr lang="en-US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)</a:t>
            </a: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Monochromators</a:t>
            </a:r>
            <a:endParaRPr lang="en-US" sz="1800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Transfocators</a:t>
            </a:r>
            <a:r>
              <a:rPr lang="en-US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and various optical elements</a:t>
            </a:r>
            <a:endParaRPr lang="en-US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454025" y="1628800"/>
          <a:ext cx="7575550" cy="4697419"/>
        </p:xfrm>
        <a:graphic>
          <a:graphicData uri="http://schemas.openxmlformats.org/drawingml/2006/table">
            <a:tbl>
              <a:tblPr/>
              <a:tblGrid>
                <a:gridCol w="6305550"/>
                <a:gridCol w="1270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Magnets and Power Supplies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Vacuum system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Storage Ring Infrastructure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FE modification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RF system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Mechanical supports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Diagnostics and control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Injection straight section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Insertion Devices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S Mincho" pitchFamily="49" charset="-128"/>
                      </a:endParaRP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3F4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Vercors building &amp;services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4 New Beamlines 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Mincho" pitchFamily="49" charset="-128"/>
                        </a:rPr>
                        <a:t>Beamline enabling Technology</a:t>
                      </a: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15876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S Mincho" pitchFamily="49" charset="-128"/>
                      </a:endParaRP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S Mincho" pitchFamily="49" charset="-128"/>
                      </a:endParaRPr>
                    </a:p>
                  </a:txBody>
                  <a:tcPr marL="68400" marR="68400" marT="0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utura Std Medium" pitchFamily="32" charset="0"/>
                          <a:ea typeface="Lucida Sans Unicode" charset="0"/>
                          <a:cs typeface="Lucida Sans Unicode" charset="0"/>
                        </a:rPr>
                        <a:t>Draft estimated amount without contingency :150 M€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utura Std Medium" pitchFamily="32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L="68400" marR="684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S Mincho" pitchFamily="49" charset="-128"/>
                      </a:endParaRPr>
                    </a:p>
                  </a:txBody>
                  <a:tcPr marL="68400" marR="68400" marT="0" marB="0" anchor="b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1" name="Rectangle 73"/>
          <p:cNvSpPr>
            <a:spLocks noChangeArrowheads="1"/>
          </p:cNvSpPr>
          <p:nvPr/>
        </p:nvSpPr>
        <p:spPr bwMode="auto">
          <a:xfrm>
            <a:off x="1331640" y="639059"/>
            <a:ext cx="5805488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i="1" kern="0" dirty="0" err="1" smtClean="0">
                <a:solidFill>
                  <a:srgbClr val="1B5092"/>
                </a:solidFill>
              </a:rPr>
              <a:t>UPgrade</a:t>
            </a:r>
            <a:r>
              <a:rPr lang="en-US" sz="2800" b="1" i="1" kern="0" dirty="0" smtClean="0">
                <a:solidFill>
                  <a:srgbClr val="1B5092"/>
                </a:solidFill>
              </a:rPr>
              <a:t> Phase II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i="1" kern="0" dirty="0" smtClean="0">
                <a:solidFill>
                  <a:srgbClr val="1B5092"/>
                </a:solidFill>
              </a:rPr>
              <a:t>Period  2015-2020</a:t>
            </a:r>
            <a:endParaRPr lang="en-US" sz="2800" dirty="0">
              <a:solidFill>
                <a:srgbClr val="FFFFFF"/>
              </a:solidFill>
              <a:ea typeface="ＭＳ Ｐゴシック" pitchFamily="32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642351" cy="57606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kern="1200" dirty="0" smtClean="0">
                <a:solidFill>
                  <a:schemeClr val="dk1"/>
                </a:solidFill>
              </a:rPr>
              <a:t>Head of Purchasing Service			Assistants - contract activity</a:t>
            </a:r>
          </a:p>
          <a:p>
            <a:pPr indent="17463"/>
            <a:endParaRPr lang="en-US" sz="800" dirty="0" smtClean="0"/>
          </a:p>
          <a:p>
            <a:pPr indent="17463"/>
            <a:r>
              <a:rPr lang="en-US" dirty="0" smtClean="0"/>
              <a:t>Jean-Michel GEORGOUX			</a:t>
            </a:r>
            <a:r>
              <a:rPr lang="en-US" dirty="0" err="1" smtClean="0"/>
              <a:t>Cécile</a:t>
            </a:r>
            <a:r>
              <a:rPr lang="en-US" dirty="0" smtClean="0"/>
              <a:t> DE LA FOREST DIVONNE</a:t>
            </a:r>
          </a:p>
          <a:p>
            <a:pPr indent="17463"/>
            <a:r>
              <a:rPr lang="en-US" b="1" u="sng" dirty="0" smtClean="0">
                <a:solidFill>
                  <a:schemeClr val="accent2"/>
                </a:solidFill>
              </a:rPr>
              <a:t>georgoux@esrf.fr</a:t>
            </a:r>
            <a:r>
              <a:rPr lang="en-US" dirty="0" smtClean="0">
                <a:solidFill>
                  <a:schemeClr val="accent2"/>
                </a:solidFill>
              </a:rPr>
              <a:t>					</a:t>
            </a:r>
            <a:r>
              <a:rPr lang="en-US" b="1" u="sng" dirty="0" err="1" smtClean="0">
                <a:solidFill>
                  <a:schemeClr val="accent2"/>
                </a:solidFill>
              </a:rPr>
              <a:t>delafore</a:t>
            </a:r>
            <a:r>
              <a:rPr lang="fr-FR" b="1" u="sng" dirty="0" smtClean="0">
                <a:solidFill>
                  <a:schemeClr val="accent2"/>
                </a:solidFill>
              </a:rPr>
              <a:t>@</a:t>
            </a:r>
            <a:r>
              <a:rPr lang="fr-FR" b="1" u="sng" dirty="0" err="1" smtClean="0">
                <a:solidFill>
                  <a:schemeClr val="accent2"/>
                </a:solidFill>
              </a:rPr>
              <a:t>esrf.fr</a:t>
            </a:r>
            <a:endParaRPr lang="fr-FR" b="1" u="sng" dirty="0" smtClean="0">
              <a:solidFill>
                <a:schemeClr val="accent2"/>
              </a:solidFill>
            </a:endParaRPr>
          </a:p>
          <a:p>
            <a:pPr indent="17463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</a:rPr>
              <a:t>								</a:t>
            </a:r>
            <a:r>
              <a:rPr lang="en-US" sz="800" dirty="0" smtClean="0"/>
              <a:t> </a:t>
            </a:r>
          </a:p>
          <a:p>
            <a:pPr indent="17463"/>
            <a:r>
              <a:rPr lang="en-US" dirty="0" smtClean="0"/>
              <a:t>									</a:t>
            </a:r>
            <a:r>
              <a:rPr lang="en-US" dirty="0" err="1" smtClean="0"/>
              <a:t>Stéphanie</a:t>
            </a:r>
            <a:r>
              <a:rPr lang="en-US" dirty="0" smtClean="0"/>
              <a:t> LOCQUET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indent="17463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									</a:t>
            </a:r>
            <a:r>
              <a:rPr lang="en-US" b="1" u="sng" dirty="0" smtClean="0">
                <a:solidFill>
                  <a:schemeClr val="accent2"/>
                </a:solidFill>
              </a:rPr>
              <a:t> </a:t>
            </a:r>
            <a:r>
              <a:rPr lang="en-US" b="1" u="sng" dirty="0" err="1" smtClean="0">
                <a:solidFill>
                  <a:schemeClr val="accent2"/>
                </a:solidFill>
              </a:rPr>
              <a:t>locquet</a:t>
            </a:r>
            <a:r>
              <a:rPr lang="fr-FR" b="1" u="sng" dirty="0" smtClean="0">
                <a:solidFill>
                  <a:schemeClr val="accent2"/>
                </a:solidFill>
              </a:rPr>
              <a:t>@</a:t>
            </a:r>
            <a:r>
              <a:rPr lang="fr-FR" b="1" u="sng" dirty="0" err="1" smtClean="0">
                <a:solidFill>
                  <a:schemeClr val="accent2"/>
                </a:solidFill>
              </a:rPr>
              <a:t>esrf.fr</a:t>
            </a:r>
            <a:r>
              <a:rPr lang="fr-FR" b="1" u="sng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						</a:t>
            </a:r>
            <a:endParaRPr lang="fr-FR" b="1" u="sng" kern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Senior Buyers</a:t>
            </a:r>
            <a:r>
              <a:rPr lang="en-US" sz="1800" b="1" dirty="0" smtClean="0"/>
              <a:t>		</a:t>
            </a:r>
            <a:endParaRPr lang="en-US" sz="1200" b="1" dirty="0" smtClean="0"/>
          </a:p>
          <a:p>
            <a:pPr indent="17463"/>
            <a:endParaRPr lang="en-US" sz="800" kern="1200" dirty="0" smtClean="0">
              <a:solidFill>
                <a:schemeClr val="dk1"/>
              </a:solidFill>
            </a:endParaRPr>
          </a:p>
          <a:p>
            <a:pPr indent="17463"/>
            <a:r>
              <a:rPr lang="en-US" kern="1200" dirty="0" smtClean="0">
                <a:solidFill>
                  <a:schemeClr val="dk1"/>
                </a:solidFill>
              </a:rPr>
              <a:t>Caroline PARIS	</a:t>
            </a:r>
            <a:r>
              <a:rPr lang="en-US" dirty="0" smtClean="0"/>
              <a:t>	</a:t>
            </a:r>
            <a:r>
              <a:rPr lang="en-US" sz="1200" b="1" dirty="0" smtClean="0"/>
              <a:t> 		- C</a:t>
            </a:r>
            <a:r>
              <a:rPr lang="en-GB" sz="1200" b="1" dirty="0" err="1" smtClean="0"/>
              <a:t>ivil</a:t>
            </a:r>
            <a:r>
              <a:rPr lang="en-GB" sz="1200" b="1" dirty="0" smtClean="0"/>
              <a:t> Engineering &amp; Building, </a:t>
            </a:r>
            <a:endParaRPr lang="en-US" sz="1200" b="1" dirty="0" smtClean="0"/>
          </a:p>
          <a:p>
            <a:pPr indent="17463"/>
            <a:r>
              <a:rPr lang="en-US" b="1" u="sng" dirty="0" smtClean="0">
                <a:solidFill>
                  <a:schemeClr val="accent2"/>
                </a:solidFill>
              </a:rPr>
              <a:t>cparis@esrf.fr</a:t>
            </a:r>
            <a:r>
              <a:rPr lang="en-US" sz="1200" b="1" dirty="0" smtClean="0">
                <a:solidFill>
                  <a:schemeClr val="accent2"/>
                </a:solidFill>
              </a:rPr>
              <a:t>	</a:t>
            </a:r>
            <a:r>
              <a:rPr lang="en-US" sz="1200" b="1" dirty="0" smtClean="0"/>
              <a:t>			- Cryogenic,</a:t>
            </a:r>
          </a:p>
          <a:p>
            <a:pPr indent="17463"/>
            <a:r>
              <a:rPr lang="en-US" sz="1200" b="1" dirty="0" smtClean="0"/>
              <a:t>							- Positioning Supplies,</a:t>
            </a:r>
          </a:p>
          <a:p>
            <a:pPr indent="17463"/>
            <a:r>
              <a:rPr lang="en-US" sz="1200" b="1" dirty="0" smtClean="0"/>
              <a:t>							- Safety Supplies &amp; Services,</a:t>
            </a:r>
          </a:p>
          <a:p>
            <a:pPr indent="17463"/>
            <a:r>
              <a:rPr lang="en-US" sz="1200" b="1" dirty="0" smtClean="0"/>
              <a:t>							</a:t>
            </a:r>
            <a:r>
              <a:rPr lang="fr-FR" sz="1200" b="1" dirty="0" smtClean="0"/>
              <a:t> - </a:t>
            </a:r>
            <a:r>
              <a:rPr lang="fr-FR" sz="1200" b="1" dirty="0" err="1" smtClean="0"/>
              <a:t>Industrial</a:t>
            </a:r>
            <a:r>
              <a:rPr lang="fr-FR" sz="1200" b="1" dirty="0" smtClean="0"/>
              <a:t> &amp; </a:t>
            </a:r>
            <a:r>
              <a:rPr lang="fr-FR" sz="1200" b="1" dirty="0" err="1" smtClean="0"/>
              <a:t>Mechanical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Subcontracting</a:t>
            </a:r>
            <a:endParaRPr lang="en-US" sz="800" b="1" dirty="0" smtClean="0"/>
          </a:p>
          <a:p>
            <a:pPr indent="17463"/>
            <a:r>
              <a:rPr lang="en-US" dirty="0" smtClean="0"/>
              <a:t>Jean-Charles DESHAYES	</a:t>
            </a:r>
            <a:r>
              <a:rPr lang="en-US" sz="1200" b="1" dirty="0" smtClean="0"/>
              <a:t>- Computing Equipment and Information Technology</a:t>
            </a:r>
          </a:p>
          <a:p>
            <a:pPr indent="17463"/>
            <a:r>
              <a:rPr lang="en-US" b="1" u="sng" dirty="0" smtClean="0">
                <a:solidFill>
                  <a:schemeClr val="accent2"/>
                </a:solidFill>
              </a:rPr>
              <a:t>deshayes@esrf.fr</a:t>
            </a:r>
            <a:r>
              <a:rPr lang="en-US" sz="1200" b="1" dirty="0" smtClean="0">
                <a:solidFill>
                  <a:schemeClr val="accent2"/>
                </a:solidFill>
              </a:rPr>
              <a:t>	</a:t>
            </a:r>
            <a:r>
              <a:rPr lang="en-US" sz="1200" b="1" dirty="0" smtClean="0"/>
              <a:t>		- Electrical Engineering and Electronics</a:t>
            </a:r>
          </a:p>
          <a:p>
            <a:pPr indent="17463"/>
            <a:r>
              <a:rPr lang="en-US" sz="1200" b="1" dirty="0" smtClean="0"/>
              <a:t>							- Network Cabling</a:t>
            </a:r>
          </a:p>
          <a:p>
            <a:pPr indent="17463"/>
            <a:r>
              <a:rPr lang="en-US" sz="1200" b="1" dirty="0" smtClean="0"/>
              <a:t>							- Telecommunication</a:t>
            </a:r>
          </a:p>
          <a:p>
            <a:pPr marL="342900" lvl="8" indent="17463" eaLnBrk="0" hangingPunct="0">
              <a:buClr>
                <a:srgbClr val="7DA9DA"/>
              </a:buClr>
              <a:buNone/>
            </a:pPr>
            <a:r>
              <a:rPr lang="en-US" b="1" dirty="0" smtClean="0">
                <a:ea typeface="+mn-ea"/>
                <a:cs typeface="+mn-cs"/>
              </a:rPr>
              <a:t>							- Optical, X-Ray &amp; Photography Equipment,</a:t>
            </a:r>
            <a:endParaRPr lang="fr-FR" b="1" u="sng" kern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Assistant to Buyers	</a:t>
            </a:r>
          </a:p>
          <a:p>
            <a:r>
              <a:rPr lang="en-US" dirty="0" smtClean="0"/>
              <a:t>	Alice NENCIONI</a:t>
            </a:r>
            <a:r>
              <a:rPr lang="en-US" sz="1100" dirty="0" smtClean="0"/>
              <a:t>	</a:t>
            </a:r>
            <a:endParaRPr lang="en-US" sz="1100" b="1" dirty="0" smtClean="0"/>
          </a:p>
          <a:p>
            <a:pPr indent="17463">
              <a:spcBef>
                <a:spcPts val="600"/>
              </a:spcBef>
              <a:spcAft>
                <a:spcPts val="0"/>
              </a:spcAft>
            </a:pPr>
            <a:r>
              <a:rPr lang="en-US" b="1" u="sng" dirty="0" smtClean="0">
                <a:solidFill>
                  <a:schemeClr val="accent2"/>
                </a:solidFill>
              </a:rPr>
              <a:t>nencioni@esrf.fr</a:t>
            </a:r>
            <a:endParaRPr lang="en-US" b="1" u="sng" dirty="0" smtClean="0">
              <a:solidFill>
                <a:schemeClr val="accent2"/>
              </a:solidFill>
              <a:hlinkClick r:id="rId2"/>
            </a:endParaRPr>
          </a:p>
          <a:p>
            <a:pPr indent="17463">
              <a:spcBef>
                <a:spcPts val="600"/>
              </a:spcBef>
              <a:spcAft>
                <a:spcPts val="0"/>
              </a:spcAft>
            </a:pPr>
            <a:endParaRPr lang="en-US" dirty="0" smtClean="0"/>
          </a:p>
          <a:p>
            <a:endParaRPr lang="fr-FR" dirty="0" smtClean="0"/>
          </a:p>
          <a:p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ESRF Key </a:t>
            </a:r>
            <a:r>
              <a:rPr lang="fr-FR" b="1" dirty="0" err="1" smtClean="0"/>
              <a:t>Technical</a:t>
            </a:r>
            <a:r>
              <a:rPr lang="fr-FR" b="1" dirty="0" smtClean="0"/>
              <a:t> Contacts</a:t>
            </a:r>
            <a:r>
              <a:rPr lang="fr-FR" dirty="0" smtClean="0"/>
              <a:t/>
            </a:r>
            <a:br>
              <a:rPr lang="fr-FR" dirty="0" smtClean="0"/>
            </a:br>
            <a:endParaRPr lang="en-GB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9388" y="1565275"/>
            <a:ext cx="8642350" cy="4824413"/>
          </a:xfrm>
        </p:spPr>
        <p:txBody>
          <a:bodyPr/>
          <a:lstStyle/>
          <a:p>
            <a:pPr>
              <a:defRPr/>
            </a:pPr>
            <a:r>
              <a:rPr lang="fr-FR" sz="1400" dirty="0" smtClean="0"/>
              <a:t>	  </a:t>
            </a:r>
            <a:r>
              <a:rPr lang="en-GB" sz="1400" b="1" dirty="0" smtClean="0"/>
              <a:t>Mechanical Engineering</a:t>
            </a:r>
            <a:r>
              <a:rPr lang="fr-FR" sz="1400" b="1" dirty="0" smtClean="0"/>
              <a:t>:</a:t>
            </a:r>
            <a:r>
              <a:rPr lang="fr-FR" sz="1400" dirty="0" smtClean="0"/>
              <a:t>			P. Marion			marion@esrf.fr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fr-FR" sz="1400" dirty="0" smtClean="0"/>
              <a:t>								T. </a:t>
            </a:r>
            <a:r>
              <a:rPr lang="fr-FR" sz="1400" dirty="0" err="1" smtClean="0"/>
              <a:t>Mairs</a:t>
            </a:r>
            <a:r>
              <a:rPr lang="fr-FR" sz="1400" dirty="0" smtClean="0"/>
              <a:t>			mairs@esrf.fr</a:t>
            </a:r>
          </a:p>
          <a:p>
            <a:pPr lvl="1">
              <a:defRPr/>
            </a:pPr>
            <a:r>
              <a:rPr lang="en-GB" sz="1400" b="1" dirty="0" smtClean="0"/>
              <a:t>Control Command: </a:t>
            </a:r>
            <a:r>
              <a:rPr lang="en-GB" sz="1400" dirty="0" smtClean="0"/>
              <a:t>				</a:t>
            </a:r>
            <a:r>
              <a:rPr lang="fr-FR" sz="1400" dirty="0" smtClean="0"/>
              <a:t>J-M. </a:t>
            </a:r>
            <a:r>
              <a:rPr lang="fr-FR" sz="1400" dirty="0" err="1" smtClean="0"/>
              <a:t>Chaize</a:t>
            </a:r>
            <a:r>
              <a:rPr lang="fr-FR" sz="1400" dirty="0" smtClean="0"/>
              <a:t> 		chaize@esrf.fr</a:t>
            </a:r>
          </a:p>
          <a:p>
            <a:pPr lvl="1">
              <a:spcAft>
                <a:spcPts val="1200"/>
              </a:spcAft>
              <a:buFontTx/>
              <a:buNone/>
              <a:defRPr/>
            </a:pPr>
            <a:r>
              <a:rPr lang="fr-FR" sz="1400" dirty="0" smtClean="0"/>
              <a:t>								</a:t>
            </a:r>
          </a:p>
          <a:p>
            <a:pPr lvl="1">
              <a:spcAft>
                <a:spcPts val="600"/>
              </a:spcAft>
              <a:defRPr/>
            </a:pPr>
            <a:r>
              <a:rPr lang="en-GB" sz="1400" b="1" dirty="0" smtClean="0"/>
              <a:t>Detector &amp; Electronics: </a:t>
            </a:r>
            <a:r>
              <a:rPr lang="en-GB" sz="1400" dirty="0" smtClean="0"/>
              <a:t>			</a:t>
            </a:r>
            <a:r>
              <a:rPr lang="fr-FR" sz="1400" dirty="0" smtClean="0">
                <a:ea typeface="+mn-ea"/>
                <a:cs typeface="+mn-cs"/>
              </a:rPr>
              <a:t>J. Morse 			morse</a:t>
            </a:r>
            <a:r>
              <a:rPr lang="fr-FR" sz="1400" dirty="0" smtClean="0"/>
              <a:t>@esrf.fr</a:t>
            </a:r>
            <a:endParaRPr lang="fr-FR" sz="1400" dirty="0" smtClean="0">
              <a:ea typeface="+mn-ea"/>
              <a:cs typeface="+mn-cs"/>
            </a:endParaRPr>
          </a:p>
          <a:p>
            <a:pPr lvl="1">
              <a:spcAft>
                <a:spcPts val="600"/>
              </a:spcAft>
              <a:defRPr/>
            </a:pPr>
            <a:r>
              <a:rPr lang="fr-FR" sz="1400" b="1" dirty="0" smtClean="0">
                <a:ea typeface="+mn-ea"/>
                <a:cs typeface="+mn-cs"/>
              </a:rPr>
              <a:t>ISDD X-Ray </a:t>
            </a:r>
            <a:r>
              <a:rPr lang="fr-FR" sz="1400" b="1" dirty="0" err="1" smtClean="0">
                <a:ea typeface="+mn-ea"/>
                <a:cs typeface="+mn-cs"/>
              </a:rPr>
              <a:t>Optics</a:t>
            </a:r>
            <a:r>
              <a:rPr lang="fr-FR" sz="1400" b="1" dirty="0" smtClean="0">
                <a:ea typeface="+mn-ea"/>
                <a:cs typeface="+mn-cs"/>
              </a:rPr>
              <a:t> : </a:t>
            </a:r>
            <a:r>
              <a:rPr lang="fr-FR" sz="1400" dirty="0" smtClean="0">
                <a:ea typeface="+mn-ea"/>
                <a:cs typeface="+mn-cs"/>
              </a:rPr>
              <a:t>				R. </a:t>
            </a:r>
            <a:r>
              <a:rPr lang="fr-FR" sz="1400" dirty="0" err="1" smtClean="0">
                <a:ea typeface="+mn-ea"/>
                <a:cs typeface="+mn-cs"/>
              </a:rPr>
              <a:t>Barrett</a:t>
            </a:r>
            <a:r>
              <a:rPr lang="fr-FR" sz="1400" dirty="0" smtClean="0">
                <a:ea typeface="+mn-ea"/>
                <a:cs typeface="+mn-cs"/>
              </a:rPr>
              <a:t> 			barett</a:t>
            </a:r>
            <a:r>
              <a:rPr lang="fr-FR" sz="1400" dirty="0" smtClean="0"/>
              <a:t>@esrf.fr</a:t>
            </a:r>
            <a:endParaRPr lang="fr-FR" sz="1400" dirty="0" smtClean="0">
              <a:ea typeface="+mn-ea"/>
              <a:cs typeface="+mn-cs"/>
            </a:endParaRPr>
          </a:p>
          <a:p>
            <a:pPr lvl="1">
              <a:spcAft>
                <a:spcPts val="600"/>
              </a:spcAft>
              <a:defRPr/>
            </a:pPr>
            <a:r>
              <a:rPr lang="fr-FR" sz="1400" b="1" dirty="0" smtClean="0">
                <a:ea typeface="+mn-ea"/>
                <a:cs typeface="+mn-cs"/>
              </a:rPr>
              <a:t>Building Infrastructure: </a:t>
            </a:r>
            <a:r>
              <a:rPr lang="fr-FR" sz="1400" dirty="0" smtClean="0">
                <a:ea typeface="+mn-ea"/>
                <a:cs typeface="+mn-cs"/>
              </a:rPr>
              <a:t>			T. </a:t>
            </a:r>
            <a:r>
              <a:rPr lang="fr-FR" sz="1400" dirty="0" err="1" smtClean="0">
                <a:ea typeface="+mn-ea"/>
                <a:cs typeface="+mn-cs"/>
              </a:rPr>
              <a:t>Marchial</a:t>
            </a:r>
            <a:r>
              <a:rPr lang="fr-FR" sz="1400" dirty="0" smtClean="0">
                <a:ea typeface="+mn-ea"/>
                <a:cs typeface="+mn-cs"/>
              </a:rPr>
              <a:t> 		marchial</a:t>
            </a:r>
            <a:r>
              <a:rPr lang="fr-FR" sz="1400" dirty="0" smtClean="0"/>
              <a:t>@esrf.fr</a:t>
            </a:r>
            <a:endParaRPr lang="fr-FR" sz="1400" dirty="0" smtClean="0">
              <a:ea typeface="+mn-ea"/>
              <a:cs typeface="+mn-cs"/>
            </a:endParaRPr>
          </a:p>
          <a:p>
            <a:pPr lvl="1">
              <a:spcAft>
                <a:spcPts val="600"/>
              </a:spcAft>
              <a:defRPr/>
            </a:pPr>
            <a:r>
              <a:rPr lang="fr-FR" sz="1400" b="1" dirty="0" smtClean="0">
                <a:ea typeface="+mn-ea"/>
                <a:cs typeface="+mn-cs"/>
              </a:rPr>
              <a:t>Systems &amp; Communication :		</a:t>
            </a:r>
            <a:r>
              <a:rPr lang="fr-FR" sz="1400" dirty="0" smtClean="0">
                <a:ea typeface="+mn-ea"/>
                <a:cs typeface="+mn-cs"/>
              </a:rPr>
              <a:t>B. </a:t>
            </a:r>
            <a:r>
              <a:rPr lang="fr-FR" sz="1400" dirty="0" err="1" smtClean="0">
                <a:ea typeface="+mn-ea"/>
                <a:cs typeface="+mn-cs"/>
              </a:rPr>
              <a:t>Lebayle</a:t>
            </a:r>
            <a:r>
              <a:rPr lang="fr-FR" sz="1400" dirty="0" smtClean="0">
                <a:ea typeface="+mn-ea"/>
                <a:cs typeface="+mn-cs"/>
              </a:rPr>
              <a:t> 			</a:t>
            </a:r>
            <a:r>
              <a:rPr lang="fr-FR" sz="1400" dirty="0" smtClean="0"/>
              <a:t>lebayle@esrf.fr</a:t>
            </a:r>
            <a:endParaRPr lang="en-GB" sz="1400" dirty="0" smtClean="0"/>
          </a:p>
          <a:p>
            <a:pPr lvl="1">
              <a:spcAft>
                <a:spcPts val="600"/>
              </a:spcAft>
              <a:defRPr/>
            </a:pPr>
            <a:r>
              <a:rPr lang="fr-FR" sz="1400" b="1" dirty="0" smtClean="0">
                <a:ea typeface="+mn-ea"/>
                <a:cs typeface="+mn-cs"/>
              </a:rPr>
              <a:t>Vacuum Group: </a:t>
            </a:r>
            <a:r>
              <a:rPr lang="fr-FR" sz="1400" dirty="0" smtClean="0">
                <a:ea typeface="+mn-ea"/>
                <a:cs typeface="+mn-cs"/>
              </a:rPr>
              <a:t>				M. Hahn 			hahn</a:t>
            </a:r>
            <a:r>
              <a:rPr lang="fr-FR" sz="1400" dirty="0" smtClean="0"/>
              <a:t>@esrf.fr</a:t>
            </a:r>
            <a:endParaRPr lang="fr-FR" sz="1400" dirty="0" smtClean="0">
              <a:ea typeface="+mn-ea"/>
              <a:cs typeface="+mn-cs"/>
            </a:endParaRPr>
          </a:p>
          <a:p>
            <a:pPr lvl="1">
              <a:spcAft>
                <a:spcPts val="600"/>
              </a:spcAft>
              <a:defRPr/>
            </a:pPr>
            <a:r>
              <a:rPr lang="fr-FR" sz="1400" b="1" dirty="0" smtClean="0">
                <a:ea typeface="+mn-ea"/>
                <a:cs typeface="+mn-cs"/>
              </a:rPr>
              <a:t>Management </a:t>
            </a:r>
            <a:r>
              <a:rPr lang="fr-FR" sz="1400" b="1" dirty="0" err="1" smtClean="0">
                <a:ea typeface="+mn-ea"/>
                <a:cs typeface="+mn-cs"/>
              </a:rPr>
              <a:t>Informatic</a:t>
            </a:r>
            <a:r>
              <a:rPr lang="fr-FR" sz="1400" b="1" dirty="0" smtClean="0">
                <a:ea typeface="+mn-ea"/>
                <a:cs typeface="+mn-cs"/>
              </a:rPr>
              <a:t> System:	</a:t>
            </a:r>
            <a:r>
              <a:rPr lang="fr-FR" sz="1400" dirty="0" smtClean="0">
                <a:ea typeface="+mn-ea"/>
                <a:cs typeface="+mn-cs"/>
              </a:rPr>
              <a:t>D. Porte			</a:t>
            </a:r>
            <a:r>
              <a:rPr lang="fr-FR" sz="1400" dirty="0" smtClean="0"/>
              <a:t>porte@esrf.fr</a:t>
            </a:r>
            <a:endParaRPr lang="fr-FR" sz="1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fr-FR" sz="1400" b="1" dirty="0" err="1" smtClean="0">
                <a:ea typeface="+mn-ea"/>
                <a:cs typeface="+mn-cs"/>
              </a:rPr>
              <a:t>Electrical</a:t>
            </a:r>
            <a:r>
              <a:rPr lang="fr-FR" sz="1400" b="1" dirty="0" smtClean="0">
                <a:ea typeface="+mn-ea"/>
                <a:cs typeface="+mn-cs"/>
              </a:rPr>
              <a:t> Engineering:			</a:t>
            </a:r>
            <a:r>
              <a:rPr lang="fr-FR" sz="1400" dirty="0" smtClean="0">
                <a:ea typeface="+mn-ea"/>
                <a:cs typeface="+mn-cs"/>
              </a:rPr>
              <a:t>J-F. Bouteille		bouteille</a:t>
            </a:r>
            <a:r>
              <a:rPr lang="fr-FR" sz="1400" dirty="0" smtClean="0"/>
              <a:t>@esrf.fr</a:t>
            </a:r>
            <a:endParaRPr lang="fr-FR" sz="1400" dirty="0" smtClean="0">
              <a:ea typeface="+mn-ea"/>
              <a:cs typeface="+mn-cs"/>
            </a:endParaRPr>
          </a:p>
          <a:p>
            <a:pPr lvl="4">
              <a:buFontTx/>
              <a:buNone/>
              <a:defRPr/>
            </a:pPr>
            <a:r>
              <a:rPr lang="fr-FR" dirty="0" smtClean="0">
                <a:ea typeface="+mn-ea"/>
                <a:cs typeface="+mn-cs"/>
              </a:rPr>
              <a:t>					</a:t>
            </a:r>
            <a:r>
              <a:rPr lang="fr-FR" sz="1400" dirty="0" smtClean="0">
                <a:ea typeface="+mn-ea"/>
                <a:cs typeface="+mn-cs"/>
              </a:rPr>
              <a:t>Y. </a:t>
            </a:r>
            <a:r>
              <a:rPr lang="fr-FR" sz="1400" dirty="0" err="1" smtClean="0">
                <a:ea typeface="+mn-ea"/>
                <a:cs typeface="+mn-cs"/>
              </a:rPr>
              <a:t>Gouez</a:t>
            </a:r>
            <a:r>
              <a:rPr lang="fr-FR" sz="1400" dirty="0" smtClean="0">
                <a:ea typeface="+mn-ea"/>
                <a:cs typeface="+mn-cs"/>
              </a:rPr>
              <a:t>			gouez</a:t>
            </a:r>
            <a:r>
              <a:rPr lang="fr-FR" sz="1400" dirty="0" smtClean="0"/>
              <a:t>@esrf.fr</a:t>
            </a:r>
            <a:endParaRPr lang="fr-FR" sz="1400" dirty="0" smtClean="0">
              <a:ea typeface="+mn-ea"/>
              <a:cs typeface="+mn-cs"/>
            </a:endParaRPr>
          </a:p>
          <a:p>
            <a:pPr lvl="4">
              <a:buFontTx/>
              <a:buNone/>
              <a:defRPr/>
            </a:pPr>
            <a:endParaRPr lang="en-GB" dirty="0" smtClean="0">
              <a:ea typeface="+mn-ea"/>
              <a:cs typeface="+mn-cs"/>
            </a:endParaRPr>
          </a:p>
          <a:p>
            <a:pPr>
              <a:defRPr/>
            </a:pPr>
            <a:endParaRPr lang="en-GB" sz="1400" dirty="0" smtClean="0"/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8434388" y="6589462"/>
            <a:ext cx="661987" cy="22701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908050"/>
            <a:ext cx="8642350" cy="566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1974850"/>
            <a:ext cx="8642350" cy="426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28625" y="2492896"/>
            <a:ext cx="8229600" cy="360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We hope that this event </a:t>
            </a: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will give us the opportunity </a:t>
            </a: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to find new potential suppliers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368" y="4427410"/>
            <a:ext cx="9007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1" i="0" u="none" strike="noStrike" kern="1200" baseline="0">
                <a:solidFill>
                  <a:srgbClr val="1B5092">
                    <a:lumMod val="60000"/>
                    <a:lumOff val="4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1" dirty="0" smtClean="0">
                <a:solidFill>
                  <a:schemeClr val="accent2"/>
                </a:solidFill>
                <a:latin typeface="+mj-lt"/>
              </a:rPr>
              <a:t>Thank you for your attention</a:t>
            </a:r>
            <a:endParaRPr lang="en-US" sz="3200" b="1" dirty="0" smtClean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7" name="Picture 3" descr="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8424" y="1888961"/>
            <a:ext cx="1904382" cy="190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524750" y="4868863"/>
            <a:ext cx="1150938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31913" y="4365625"/>
            <a:ext cx="7488237" cy="1511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50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solidFill>
                  <a:srgbClr val="1B5092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			ESRF Purchasing Procedures</a:t>
            </a:r>
          </a:p>
          <a:p>
            <a:pPr marL="342900" indent="-341313">
              <a:spcBef>
                <a:spcPts val="50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solidFill>
                  <a:srgbClr val="1B5092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			Purchasing Forecasts</a:t>
            </a:r>
          </a:p>
          <a:p>
            <a:pPr marL="342900" indent="-341313">
              <a:spcBef>
                <a:spcPts val="50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solidFill>
                  <a:srgbClr val="1B5092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			ESRF Key Contacts</a:t>
            </a:r>
          </a:p>
          <a:p>
            <a:pPr marL="342900" indent="-341313" algn="ctr">
              <a:spcBef>
                <a:spcPts val="50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1" dirty="0">
              <a:solidFill>
                <a:srgbClr val="1B5092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4508500"/>
            <a:ext cx="142875" cy="12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1000" y="4900613"/>
            <a:ext cx="142875" cy="12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8463" y="5256213"/>
            <a:ext cx="142875" cy="12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14313" y="1928813"/>
            <a:ext cx="8642350" cy="2811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spcBef>
                <a:spcPts val="45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algn="just">
              <a:spcBef>
                <a:spcPts val="45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The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ESRF’s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Purchasing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Service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part of the Administration Division. </a:t>
            </a:r>
          </a:p>
          <a:p>
            <a:pPr algn="just">
              <a:spcBef>
                <a:spcPts val="45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algn="just">
              <a:spcBef>
                <a:spcPts val="45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It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intervenes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as a Support Group to all ESRF Divisions.</a:t>
            </a:r>
          </a:p>
          <a:p>
            <a:pPr algn="just">
              <a:spcBef>
                <a:spcPts val="45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algn="just">
              <a:spcBef>
                <a:spcPts val="45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The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Purchasing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Service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responsible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for the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whole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purchasing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procedures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according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to the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Council’s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regulations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in force.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07504" y="785813"/>
            <a:ext cx="8643938" cy="28592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80000"/>
              </a:lnSpc>
              <a:spcBef>
                <a:spcPts val="225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9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algn="just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Purchases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exceeding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50 k€ are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subject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to Calls for Tender.</a:t>
            </a:r>
          </a:p>
          <a:p>
            <a:pPr algn="just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541338" lvl="2" indent="173038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16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268288" lvl="1" indent="-180975" algn="just">
              <a:lnSpc>
                <a:spcPct val="80000"/>
              </a:lnSpc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Announcement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of calls for tender:</a:t>
            </a:r>
          </a:p>
          <a:p>
            <a:pPr marL="541338" lvl="2" indent="173038" algn="just">
              <a:lnSpc>
                <a:spcPct val="150000"/>
              </a:lnSpc>
              <a:spcBef>
                <a:spcPts val="400"/>
              </a:spcBef>
              <a:buClr>
                <a:srgbClr val="1B5092"/>
              </a:buClr>
              <a:buFont typeface="Wingdings" charset="2"/>
              <a:buChar char="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The ESRF </a:t>
            </a:r>
            <a:r>
              <a:rPr lang="fr-FR" sz="16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is</a:t>
            </a:r>
            <a:r>
              <a:rPr lang="fr-FR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not </a:t>
            </a:r>
            <a:r>
              <a:rPr lang="en-US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subject</a:t>
            </a:r>
            <a:r>
              <a:rPr lang="fr-FR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to the publication of calls for tender as for public 	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      	institutions</a:t>
            </a:r>
            <a:r>
              <a:rPr lang="fr-FR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.</a:t>
            </a:r>
          </a:p>
          <a:p>
            <a:pPr marL="541338" lvl="2" indent="173038" algn="just">
              <a:lnSpc>
                <a:spcPct val="150000"/>
              </a:lnSpc>
              <a:spcBef>
                <a:spcPts val="400"/>
              </a:spcBef>
              <a:buClr>
                <a:srgbClr val="1B5092"/>
              </a:buClr>
              <a:buFont typeface="Wingdings" charset="2"/>
              <a:buChar char="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Calls for tender </a:t>
            </a:r>
            <a:r>
              <a:rPr lang="en-US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announcements</a:t>
            </a:r>
            <a:r>
              <a:rPr lang="fr-FR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are </a:t>
            </a:r>
            <a:r>
              <a:rPr lang="en-GB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despatched</a:t>
            </a:r>
            <a:r>
              <a:rPr lang="fr-FR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to all </a:t>
            </a:r>
            <a:r>
              <a:rPr lang="fr-FR" sz="16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Purchasing</a:t>
            </a:r>
            <a:r>
              <a:rPr lang="fr-FR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Advisors</a:t>
            </a:r>
            <a:r>
              <a:rPr lang="fr-FR" sz="16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.</a:t>
            </a:r>
          </a:p>
          <a:p>
            <a:pPr marL="892175" lvl="3" indent="180975" algn="just">
              <a:lnSpc>
                <a:spcPct val="150000"/>
              </a:lnSpc>
              <a:spcBef>
                <a:spcPts val="400"/>
              </a:spcBef>
              <a:buClr>
                <a:srgbClr val="8A8B8E"/>
              </a:buClr>
              <a:buFont typeface="Wingdings" charset="2"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16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 flipH="1" flipV="1">
            <a:off x="284163" y="3070225"/>
            <a:ext cx="4200525" cy="195103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3357563" y="2286000"/>
            <a:ext cx="3286125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3530467"/>
            <a:ext cx="8712968" cy="177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lvl="1" indent="-180975" algn="just">
              <a:lnSpc>
                <a:spcPct val="80000"/>
              </a:lnSpc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Invitation to tender:</a:t>
            </a:r>
          </a:p>
          <a:p>
            <a:pPr marL="541338" lvl="2" indent="173038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1600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541338" lvl="2" indent="173038" algn="just">
              <a:lnSpc>
                <a:spcPct val="80000"/>
              </a:lnSpc>
              <a:spcBef>
                <a:spcPts val="400"/>
              </a:spcBef>
              <a:buClr>
                <a:srgbClr val="1B5092"/>
              </a:buClr>
              <a:buFont typeface="Wingdings" charset="2"/>
              <a:buChar char="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Suppliers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proposed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by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Purchasing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Advisors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are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invited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to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compete</a:t>
            </a:r>
            <a:endParaRPr lang="fr-FR" sz="1600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541338" lvl="2" indent="173038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1600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541338" lvl="2" indent="173038" algn="just">
              <a:lnSpc>
                <a:spcPct val="80000"/>
              </a:lnSpc>
              <a:spcBef>
                <a:spcPts val="400"/>
              </a:spcBef>
              <a:buClr>
                <a:srgbClr val="1B5092"/>
              </a:buClr>
              <a:buFont typeface="Wingdings" charset="2"/>
              <a:buChar char="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Calls for tender are more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often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despatched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by E-mail, or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can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be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downloaded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.</a:t>
            </a:r>
          </a:p>
          <a:p>
            <a:pPr marL="541338" lvl="2" indent="173038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1600" i="1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4889705"/>
            <a:ext cx="8136904" cy="1707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lvl="2" indent="173038" algn="just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1600" i="1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268288" lvl="1" indent="-180975" algn="just">
              <a:lnSpc>
                <a:spcPct val="80000"/>
              </a:lnSpc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Opening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of Tenders</a:t>
            </a:r>
          </a:p>
          <a:p>
            <a:pPr marL="892175" lvl="3" indent="180975" algn="just">
              <a:lnSpc>
                <a:spcPct val="80000"/>
              </a:lnSpc>
              <a:spcBef>
                <a:spcPts val="400"/>
              </a:spcBef>
              <a:buClr>
                <a:srgbClr val="8A8B8E"/>
              </a:buClr>
              <a:buFont typeface="Wingdings" charset="2"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fr-FR" sz="1600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541338" lvl="2" indent="173038" algn="just">
              <a:lnSpc>
                <a:spcPct val="80000"/>
              </a:lnSpc>
              <a:spcBef>
                <a:spcPts val="400"/>
              </a:spcBef>
              <a:buClr>
                <a:srgbClr val="1B5092"/>
              </a:buClr>
              <a:buFont typeface="Wingdings" charset="2"/>
              <a:buChar char="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Reception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of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offers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is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recorded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during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a Tender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Board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meeting.</a:t>
            </a:r>
          </a:p>
          <a:p>
            <a:pPr marL="541338" lvl="2" indent="173038" algn="just">
              <a:lnSpc>
                <a:spcPct val="150000"/>
              </a:lnSpc>
              <a:spcBef>
                <a:spcPts val="400"/>
              </a:spcBef>
              <a:buClr>
                <a:srgbClr val="1B5092"/>
              </a:buClr>
              <a:buFont typeface="Wingdings" charset="2"/>
              <a:buChar char="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The Tender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Board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checks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that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tenders are in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conformity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with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tender </a:t>
            </a:r>
            <a:r>
              <a:rPr lang="fr-FR" sz="16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rules</a:t>
            </a:r>
            <a:r>
              <a:rPr lang="fr-FR" sz="16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.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214313" y="928688"/>
            <a:ext cx="8572500" cy="1924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69875" indent="-180975" algn="just">
              <a:spcBef>
                <a:spcPts val="500"/>
              </a:spcBef>
              <a:buClrTx/>
              <a:buFontTx/>
              <a:buNone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r>
              <a:rPr lang="fr-FR" sz="2000" b="1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Evaluation of tenders:</a:t>
            </a:r>
          </a:p>
          <a:p>
            <a:pPr marL="269875" indent="-180975" algn="just">
              <a:spcBef>
                <a:spcPts val="500"/>
              </a:spcBef>
              <a:buClrTx/>
              <a:buFontTx/>
              <a:buNone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endParaRPr lang="fr-FR" sz="20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269875" indent="-180975" algn="just">
              <a:spcBef>
                <a:spcPts val="500"/>
              </a:spcBef>
              <a:buClrTx/>
              <a:buFontTx/>
              <a:buNone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endParaRPr lang="fr-FR" sz="20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269875" indent="-180975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All aspects of the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conforming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tenders are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evaluated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during</a:t>
            </a:r>
            <a:r>
              <a:rPr lang="fr-FR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a Tender Commission.</a:t>
            </a:r>
          </a:p>
          <a:p>
            <a:pPr marL="269875" indent="-180975" algn="just">
              <a:spcBef>
                <a:spcPts val="450"/>
              </a:spcBef>
              <a:buClrTx/>
              <a:buFontTx/>
              <a:buNone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endParaRPr lang="fr-FR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269875" indent="-180975" algn="just">
              <a:spcBef>
                <a:spcPts val="600"/>
              </a:spcBef>
              <a:buClr>
                <a:srgbClr val="7DA9DA"/>
              </a:buClr>
              <a:buFont typeface="Wingdings" charset="2"/>
              <a:buNone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endParaRPr lang="fr-FR" sz="2400" i="1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269875" indent="-180975" algn="just">
              <a:spcBef>
                <a:spcPts val="600"/>
              </a:spcBef>
              <a:buClrTx/>
              <a:buFontTx/>
              <a:buNone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endParaRPr lang="en-US" sz="24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269875" indent="-180975" algn="just" eaLnBrk="0" hangingPunct="0">
              <a:spcBef>
                <a:spcPts val="600"/>
              </a:spcBef>
              <a:buClrTx/>
              <a:buFontTx/>
              <a:buNone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endParaRPr lang="en-US" sz="24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241040"/>
            <a:ext cx="7992888" cy="278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180975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The Commission compares and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ranks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the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conforming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offers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.</a:t>
            </a:r>
          </a:p>
          <a:p>
            <a:pPr marL="269875" indent="-180975" algn="just">
              <a:spcBef>
                <a:spcPts val="450"/>
              </a:spcBef>
              <a:buClrTx/>
              <a:buFontTx/>
              <a:buNone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endParaRPr lang="fr-FR" sz="1800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lvl="2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"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The Tender Commission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provides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Minutes,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with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a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recommendation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for  a supplier.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Its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conclusions are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submitted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to the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Director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General for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approval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.</a:t>
            </a:r>
          </a:p>
          <a:p>
            <a:pPr marL="1498600" lvl="3" indent="-177800" algn="just">
              <a:spcBef>
                <a:spcPts val="450"/>
              </a:spcBef>
              <a:buClr>
                <a:srgbClr val="7DA9DA"/>
              </a:buClr>
              <a:buFont typeface="Wingdings" charset="2"/>
              <a:buNone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endParaRPr lang="fr-FR" sz="1800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lvl="2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"/>
              <a:tabLst>
                <a:tab pos="269875" algn="l"/>
                <a:tab pos="839788" algn="l"/>
                <a:tab pos="1754188" algn="l"/>
                <a:tab pos="2668588" algn="l"/>
                <a:tab pos="3582988" algn="l"/>
                <a:tab pos="4497388" algn="l"/>
                <a:tab pos="5411788" algn="l"/>
                <a:tab pos="6326188" algn="l"/>
                <a:tab pos="7240588" algn="l"/>
                <a:tab pos="8154988" algn="l"/>
                <a:tab pos="9069388" algn="l"/>
                <a:tab pos="9983788" algn="l"/>
              </a:tabLst>
            </a:pP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"Juste retour"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is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taken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into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account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during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the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evaluation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of </a:t>
            </a:r>
            <a:r>
              <a:rPr lang="fr-FR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offers</a:t>
            </a:r>
            <a:r>
              <a:rPr lang="fr-FR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.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14313" y="1285875"/>
            <a:ext cx="8642350" cy="12070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88900" algn="just">
              <a:spcBef>
                <a:spcPts val="450"/>
              </a:spcBef>
              <a:buClrTx/>
              <a:buFontTx/>
              <a:buNone/>
              <a:tabLst>
                <a:tab pos="88900" algn="l"/>
                <a:tab pos="658813" algn="l"/>
                <a:tab pos="1573213" algn="l"/>
                <a:tab pos="2487613" algn="l"/>
                <a:tab pos="3402013" algn="l"/>
                <a:tab pos="4316413" algn="l"/>
                <a:tab pos="5230813" algn="l"/>
                <a:tab pos="6145213" algn="l"/>
                <a:tab pos="7059613" algn="l"/>
                <a:tab pos="7974013" algn="l"/>
                <a:tab pos="8888413" algn="l"/>
                <a:tab pos="9802813" algn="l"/>
              </a:tabLst>
            </a:pP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In the case of a conforming offer from a poorly balanced country, within a margin value of </a:t>
            </a:r>
            <a:r>
              <a:rPr lang="en-GB" sz="1800" b="1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15%</a:t>
            </a: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compared to the best value for money offer</a:t>
            </a: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, this bidder is given the opportunity to align its price.</a:t>
            </a:r>
          </a:p>
          <a:p>
            <a:pPr marL="88900" algn="just">
              <a:spcBef>
                <a:spcPts val="450"/>
              </a:spcBef>
              <a:buClrTx/>
              <a:buFontTx/>
              <a:buNone/>
              <a:tabLst>
                <a:tab pos="88900" algn="l"/>
                <a:tab pos="658813" algn="l"/>
                <a:tab pos="1573213" algn="l"/>
                <a:tab pos="2487613" algn="l"/>
                <a:tab pos="3402013" algn="l"/>
                <a:tab pos="4316413" algn="l"/>
                <a:tab pos="5230813" algn="l"/>
                <a:tab pos="6145213" algn="l"/>
                <a:tab pos="7059613" algn="l"/>
                <a:tab pos="7974013" algn="l"/>
                <a:tab pos="8888413" algn="l"/>
                <a:tab pos="9802813" algn="l"/>
              </a:tabLst>
            </a:pPr>
            <a:endParaRPr lang="en-GB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668607"/>
            <a:ext cx="8280920" cy="1264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algn="just">
              <a:spcBef>
                <a:spcPts val="450"/>
              </a:spcBef>
              <a:buClrTx/>
              <a:buSzTx/>
              <a:buFontTx/>
              <a:buNone/>
              <a:tabLst>
                <a:tab pos="88900" algn="l"/>
                <a:tab pos="658813" algn="l"/>
                <a:tab pos="1573213" algn="l"/>
                <a:tab pos="2487613" algn="l"/>
                <a:tab pos="3402013" algn="l"/>
                <a:tab pos="4316413" algn="l"/>
                <a:tab pos="5230813" algn="l"/>
                <a:tab pos="6145213" algn="l"/>
                <a:tab pos="7059613" algn="l"/>
                <a:tab pos="7974013" algn="l"/>
                <a:tab pos="8888413" algn="l"/>
                <a:tab pos="9802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If the supplier accepts to align his price to the best value for money offer, the Contract is awarded to him. </a:t>
            </a:r>
          </a:p>
          <a:p>
            <a:pPr marL="88900" algn="just">
              <a:spcBef>
                <a:spcPts val="450"/>
              </a:spcBef>
              <a:buClrTx/>
              <a:buFontTx/>
              <a:buNone/>
              <a:tabLst>
                <a:tab pos="88900" algn="l"/>
                <a:tab pos="658813" algn="l"/>
                <a:tab pos="1573213" algn="l"/>
                <a:tab pos="2487613" algn="l"/>
                <a:tab pos="3402013" algn="l"/>
                <a:tab pos="4316413" algn="l"/>
                <a:tab pos="5230813" algn="l"/>
                <a:tab pos="6145213" algn="l"/>
                <a:tab pos="7059613" algn="l"/>
                <a:tab pos="7974013" algn="l"/>
                <a:tab pos="8888413" algn="l"/>
                <a:tab pos="9802813" algn="l"/>
              </a:tabLst>
            </a:pPr>
            <a:endParaRPr lang="en-GB" sz="1800" dirty="0" smtClean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861048"/>
            <a:ext cx="8424936" cy="228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algn="just">
              <a:spcBef>
                <a:spcPts val="450"/>
              </a:spcBef>
              <a:buClrTx/>
              <a:buFontTx/>
              <a:buNone/>
              <a:tabLst>
                <a:tab pos="88900" algn="l"/>
                <a:tab pos="658813" algn="l"/>
                <a:tab pos="1573213" algn="l"/>
                <a:tab pos="2487613" algn="l"/>
                <a:tab pos="3402013" algn="l"/>
                <a:tab pos="4316413" algn="l"/>
                <a:tab pos="5230813" algn="l"/>
                <a:tab pos="6145213" algn="l"/>
                <a:tab pos="7059613" algn="l"/>
                <a:tab pos="7974013" algn="l"/>
                <a:tab pos="8888413" algn="l"/>
                <a:tab pos="9802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Purchases :</a:t>
            </a:r>
          </a:p>
          <a:p>
            <a:pPr marL="88900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"/>
              <a:tabLst>
                <a:tab pos="88900" algn="l"/>
                <a:tab pos="658813" algn="l"/>
                <a:tab pos="1573213" algn="l"/>
                <a:tab pos="2487613" algn="l"/>
                <a:tab pos="3402013" algn="l"/>
                <a:tab pos="4316413" algn="l"/>
                <a:tab pos="5230813" algn="l"/>
                <a:tab pos="6145213" algn="l"/>
                <a:tab pos="7059613" algn="l"/>
                <a:tab pos="7974013" algn="l"/>
                <a:tab pos="8888413" algn="l"/>
                <a:tab pos="9802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with more than 75% of manpower</a:t>
            </a:r>
          </a:p>
          <a:p>
            <a:pPr marL="88900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"/>
              <a:tabLst>
                <a:tab pos="88900" algn="l"/>
                <a:tab pos="658813" algn="l"/>
                <a:tab pos="1573213" algn="l"/>
                <a:tab pos="2487613" algn="l"/>
                <a:tab pos="3402013" algn="l"/>
                <a:tab pos="4316413" algn="l"/>
                <a:tab pos="5230813" algn="l"/>
                <a:tab pos="6145213" algn="l"/>
                <a:tab pos="7059613" algn="l"/>
                <a:tab pos="7974013" algn="l"/>
                <a:tab pos="8888413" algn="l"/>
                <a:tab pos="9802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related to utilities (water, gas …)</a:t>
            </a:r>
          </a:p>
          <a:p>
            <a:pPr marL="88900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"/>
              <a:tabLst>
                <a:tab pos="88900" algn="l"/>
                <a:tab pos="658813" algn="l"/>
                <a:tab pos="1573213" algn="l"/>
                <a:tab pos="2487613" algn="l"/>
                <a:tab pos="3402013" algn="l"/>
                <a:tab pos="4316413" algn="l"/>
                <a:tab pos="5230813" algn="l"/>
                <a:tab pos="6145213" algn="l"/>
                <a:tab pos="7059613" algn="l"/>
                <a:tab pos="7974013" algn="l"/>
                <a:tab pos="8888413" algn="l"/>
                <a:tab pos="9802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subject to regulatory existing frameworks</a:t>
            </a:r>
          </a:p>
          <a:p>
            <a:pPr marL="88900" algn="just">
              <a:spcBef>
                <a:spcPts val="450"/>
              </a:spcBef>
              <a:buClrTx/>
              <a:buFontTx/>
              <a:buNone/>
              <a:tabLst>
                <a:tab pos="88900" algn="l"/>
                <a:tab pos="658813" algn="l"/>
                <a:tab pos="1573213" algn="l"/>
                <a:tab pos="2487613" algn="l"/>
                <a:tab pos="3402013" algn="l"/>
                <a:tab pos="4316413" algn="l"/>
                <a:tab pos="5230813" algn="l"/>
                <a:tab pos="6145213" algn="l"/>
                <a:tab pos="7059613" algn="l"/>
                <a:tab pos="7974013" algn="l"/>
                <a:tab pos="8888413" algn="l"/>
                <a:tab pos="9802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are not considered for “</a:t>
            </a:r>
            <a:r>
              <a:rPr lang="en-GB" sz="1800" dirty="0" err="1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Juste</a:t>
            </a: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 retour”, as well as purchases not practicable within International calls for tenders.</a:t>
            </a:r>
          </a:p>
          <a:p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-252413" y="701675"/>
            <a:ext cx="8143876" cy="566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000000"/>
                </a:solidFill>
                <a:latin typeface="Myriad Pro SemiCond" pitchFamily="32" charset="0"/>
                <a:ea typeface="Lucida Sans Unicode" charset="0"/>
                <a:cs typeface="Lucida Sans Unicode" charset="0"/>
              </a:rPr>
              <a:t>		</a:t>
            </a:r>
            <a:r>
              <a:rPr lang="en-US" sz="2400" b="1">
                <a:solidFill>
                  <a:srgbClr val="000000"/>
                </a:solidFill>
                <a:latin typeface="Myriad Pro SemiCond" pitchFamily="32" charset="0"/>
                <a:ea typeface="Lucida Sans Unicode" charset="0"/>
                <a:cs typeface="Lucida Sans Unicode" charset="0"/>
              </a:rPr>
              <a:t>Recommendations for Calls for Tender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1052513"/>
            <a:ext cx="8642350" cy="554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 algn="just">
              <a:spcBef>
                <a:spcPts val="450"/>
              </a:spcBef>
              <a:spcAft>
                <a:spcPts val="1200"/>
              </a:spcAft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Return our acknowledgment document duly completed ASAP ;</a:t>
            </a:r>
          </a:p>
          <a:p>
            <a:pPr marL="342900" indent="-341313" algn="just">
              <a:spcBef>
                <a:spcPts val="450"/>
              </a:spcBef>
              <a:spcAft>
                <a:spcPts val="1200"/>
              </a:spcAft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Send your offer to the Purchasing Service only according to the deadline; </a:t>
            </a:r>
          </a:p>
          <a:p>
            <a:pPr marL="342900" indent="-341313" algn="just">
              <a:spcBef>
                <a:spcPts val="450"/>
              </a:spcBef>
              <a:spcAft>
                <a:spcPts val="1200"/>
              </a:spcAft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Specify your company name and the reference of our call for tender on the outside of your offer ; and comply to the double envelope procedure for CFTs  above 300 k€.</a:t>
            </a:r>
          </a:p>
          <a:p>
            <a:pPr marL="342900" indent="-341313" algn="just">
              <a:spcBef>
                <a:spcPts val="450"/>
              </a:spcBef>
              <a:spcAft>
                <a:spcPts val="1200"/>
              </a:spcAft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Supply all required information, respecting the number of copies requested ;</a:t>
            </a:r>
          </a:p>
          <a:p>
            <a:pPr marL="342900" indent="-341313" algn="just">
              <a:spcBef>
                <a:spcPts val="450"/>
              </a:spcBef>
              <a:spcAft>
                <a:spcPts val="1200"/>
              </a:spcAft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Send back the Country of Origin Table, and the completed Price Breakdown Pro-forma duly signed.</a:t>
            </a:r>
          </a:p>
          <a:p>
            <a:pPr marL="342900" indent="-341313" algn="just">
              <a:spcBef>
                <a:spcPts val="450"/>
              </a:spcBef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Return our specifications initialled when agreed by yourself, or comment it.</a:t>
            </a:r>
          </a:p>
          <a:p>
            <a:pPr marL="342900" indent="-341313" algn="just">
              <a:spcBef>
                <a:spcPts val="1200"/>
              </a:spcBef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Late, faxed </a:t>
            </a: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or </a:t>
            </a:r>
            <a:r>
              <a:rPr lang="en-GB" sz="1800" dirty="0" smtClean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E-mailed offers are </a:t>
            </a: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rejected.</a:t>
            </a:r>
          </a:p>
          <a:p>
            <a:pPr marL="342900" indent="-341313" algn="just">
              <a:spcBef>
                <a:spcPts val="1200"/>
              </a:spcBef>
              <a:buClr>
                <a:srgbClr val="7DA9DA"/>
              </a:buClr>
              <a:buFont typeface="Wingdings" charset="2"/>
              <a:buChar char="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rgbClr val="000000"/>
                </a:solidFill>
                <a:latin typeface="Futura Std Medium" pitchFamily="32" charset="0"/>
                <a:ea typeface="Lucida Sans Unicode" charset="0"/>
                <a:cs typeface="Lucida Sans Unicode" charset="0"/>
              </a:rPr>
              <a:t>If you decline, do not hesitate to send documentation about your company.</a:t>
            </a:r>
          </a:p>
          <a:p>
            <a:pPr marL="342900" indent="-341313" algn="just">
              <a:spcBef>
                <a:spcPts val="120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  <a:p>
            <a:pPr marL="342900" indent="-341313" algn="just">
              <a:spcBef>
                <a:spcPts val="450"/>
              </a:spcBef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>
              <a:solidFill>
                <a:srgbClr val="000000"/>
              </a:solidFill>
              <a:latin typeface="Futura Std Medium" pitchFamily="32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15"/>
          <p:cNvSpPr txBox="1">
            <a:spLocks noChangeArrowheads="1"/>
          </p:cNvSpPr>
          <p:nvPr/>
        </p:nvSpPr>
        <p:spPr bwMode="auto">
          <a:xfrm>
            <a:off x="1092203" y="2411413"/>
            <a:ext cx="9797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b="1" dirty="0" smtClean="0">
                <a:solidFill>
                  <a:schemeClr val="tx1"/>
                </a:solidFill>
              </a:rPr>
              <a:t>To+4 </a:t>
            </a:r>
            <a:r>
              <a:rPr lang="fr-FR" sz="1100" b="1" dirty="0" err="1" smtClean="0">
                <a:solidFill>
                  <a:schemeClr val="tx1"/>
                </a:solidFill>
              </a:rPr>
              <a:t>weeks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219" name="Text Box 126"/>
          <p:cNvSpPr txBox="1">
            <a:spLocks noChangeArrowheads="1"/>
          </p:cNvSpPr>
          <p:nvPr/>
        </p:nvSpPr>
        <p:spPr bwMode="auto">
          <a:xfrm>
            <a:off x="5000627" y="4143376"/>
            <a:ext cx="3963988" cy="646331"/>
          </a:xfrm>
          <a:prstGeom prst="rect">
            <a:avLst/>
          </a:prstGeom>
          <a:gradFill rotWithShape="1">
            <a:gsLst>
              <a:gs pos="0">
                <a:srgbClr val="3A4E65"/>
              </a:gs>
              <a:gs pos="100000">
                <a:srgbClr val="7DA9DA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900" b="1" i="1">
                <a:solidFill>
                  <a:schemeClr val="bg1"/>
                </a:solidFill>
              </a:rPr>
              <a:t>NOTE</a:t>
            </a:r>
          </a:p>
          <a:p>
            <a:pPr algn="l">
              <a:spcBef>
                <a:spcPct val="50000"/>
              </a:spcBef>
            </a:pPr>
            <a:r>
              <a:rPr lang="fr-FR" sz="900" b="1" i="1" baseline="30000">
                <a:solidFill>
                  <a:srgbClr val="0000FF"/>
                </a:solidFill>
              </a:rPr>
              <a:t>1</a:t>
            </a:r>
            <a:r>
              <a:rPr lang="fr-FR" sz="900" b="1" i="1">
                <a:solidFill>
                  <a:srgbClr val="0000FF"/>
                </a:solidFill>
              </a:rPr>
              <a:t> 500 k€ &lt; Purchases&lt; 5000 k€ : Purchasing Committee Approval</a:t>
            </a:r>
          </a:p>
          <a:p>
            <a:pPr algn="l">
              <a:spcBef>
                <a:spcPct val="50000"/>
              </a:spcBef>
            </a:pPr>
            <a:r>
              <a:rPr lang="fr-FR" sz="900" b="1" i="1" baseline="30000">
                <a:solidFill>
                  <a:srgbClr val="7030A0"/>
                </a:solidFill>
              </a:rPr>
              <a:t>2</a:t>
            </a:r>
            <a:r>
              <a:rPr lang="fr-FR" sz="900" b="1" i="1">
                <a:solidFill>
                  <a:srgbClr val="7030A0"/>
                </a:solidFill>
              </a:rPr>
              <a:t> 5000k € &lt; Purchases : Purchasing Committee  + Council Approval</a:t>
            </a:r>
            <a:endParaRPr lang="en-US" sz="900" b="1" i="1">
              <a:solidFill>
                <a:srgbClr val="7030A0"/>
              </a:solidFill>
            </a:endParaRPr>
          </a:p>
        </p:txBody>
      </p:sp>
      <p:grpSp>
        <p:nvGrpSpPr>
          <p:cNvPr id="2" name="Group 133"/>
          <p:cNvGrpSpPr>
            <a:grpSpLocks/>
          </p:cNvGrpSpPr>
          <p:nvPr/>
        </p:nvGrpSpPr>
        <p:grpSpPr bwMode="auto">
          <a:xfrm>
            <a:off x="6669091" y="2824166"/>
            <a:ext cx="1370012" cy="1069975"/>
            <a:chOff x="4785" y="1616"/>
            <a:chExt cx="861" cy="544"/>
          </a:xfrm>
        </p:grpSpPr>
        <p:sp>
          <p:nvSpPr>
            <p:cNvPr id="7204" name="AutoShape 134"/>
            <p:cNvSpPr>
              <a:spLocks noChangeArrowheads="1"/>
            </p:cNvSpPr>
            <p:nvPr/>
          </p:nvSpPr>
          <p:spPr bwMode="auto">
            <a:xfrm>
              <a:off x="4785" y="1616"/>
              <a:ext cx="861" cy="544"/>
            </a:xfrm>
            <a:prstGeom prst="chevron">
              <a:avLst>
                <a:gd name="adj" fmla="val 39568"/>
              </a:avLst>
            </a:prstGeom>
            <a:gradFill rotWithShape="1">
              <a:gsLst>
                <a:gs pos="0">
                  <a:srgbClr val="475E76"/>
                </a:gs>
                <a:gs pos="100000">
                  <a:srgbClr val="99CCFF">
                    <a:alpha val="59000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66700"/>
              <a:r>
                <a:rPr lang="en-GB" sz="1200" b="1">
                  <a:latin typeface="Times New Roman" pitchFamily="18" charset="0"/>
                  <a:cs typeface="Arial" charset="0"/>
                </a:rPr>
                <a:t>   </a:t>
              </a:r>
            </a:p>
          </p:txBody>
        </p:sp>
        <p:sp>
          <p:nvSpPr>
            <p:cNvPr id="6" name="Text Box 135"/>
            <p:cNvSpPr txBox="1">
              <a:spLocks noChangeArrowheads="1"/>
            </p:cNvSpPr>
            <p:nvPr/>
          </p:nvSpPr>
          <p:spPr bwMode="auto">
            <a:xfrm>
              <a:off x="4994" y="1661"/>
              <a:ext cx="442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PC</a:t>
              </a:r>
              <a:r>
                <a:rPr lang="fr-FR" sz="1000" b="1" baseline="30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fr-FR" sz="10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</a:p>
            <a:p>
              <a:pPr>
                <a:defRPr/>
              </a:pPr>
              <a:r>
                <a:rPr lang="fr-FR" sz="1000" b="1" dirty="0" err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Approval</a:t>
              </a:r>
              <a:endParaRPr lang="en-US" sz="1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1096964" y="2841628"/>
            <a:ext cx="1366837" cy="1069975"/>
            <a:chOff x="181" y="1622"/>
            <a:chExt cx="861" cy="544"/>
          </a:xfrm>
        </p:grpSpPr>
        <p:sp>
          <p:nvSpPr>
            <p:cNvPr id="7202" name="AutoShape 97"/>
            <p:cNvSpPr>
              <a:spLocks noChangeArrowheads="1"/>
            </p:cNvSpPr>
            <p:nvPr/>
          </p:nvSpPr>
          <p:spPr bwMode="auto">
            <a:xfrm>
              <a:off x="181" y="1622"/>
              <a:ext cx="861" cy="544"/>
            </a:xfrm>
            <a:prstGeom prst="chevron">
              <a:avLst>
                <a:gd name="adj" fmla="val 39568"/>
              </a:avLst>
            </a:prstGeom>
            <a:gradFill rotWithShape="1">
              <a:gsLst>
                <a:gs pos="0">
                  <a:srgbClr val="99CCFF">
                    <a:alpha val="59000"/>
                  </a:srgbClr>
                </a:gs>
                <a:gs pos="100000">
                  <a:srgbClr val="475E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marL="266700"/>
              <a:r>
                <a:rPr lang="en-GB" b="1">
                  <a:latin typeface="Times New Roman" pitchFamily="18" charset="0"/>
                  <a:cs typeface="Arial" charset="0"/>
                </a:rPr>
                <a:t>   </a:t>
              </a:r>
            </a:p>
          </p:txBody>
        </p:sp>
        <p:sp>
          <p:nvSpPr>
            <p:cNvPr id="9" name="Text Box 98"/>
            <p:cNvSpPr txBox="1">
              <a:spLocks noChangeArrowheads="1"/>
            </p:cNvSpPr>
            <p:nvPr/>
          </p:nvSpPr>
          <p:spPr bwMode="auto">
            <a:xfrm>
              <a:off x="396" y="1731"/>
              <a:ext cx="498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>
                <a:defRPr/>
              </a:pPr>
              <a:r>
                <a:rPr lang="fr-FR" sz="10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Suppliers</a:t>
              </a:r>
              <a:r>
                <a:rPr lang="fr-FR" sz="1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</a:p>
            <a:p>
              <a:pPr>
                <a:defRPr/>
              </a:pPr>
              <a:r>
                <a:rPr lang="fr-FR" sz="10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Proposed</a:t>
              </a: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</a:p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by the P.A</a:t>
              </a:r>
              <a:r>
                <a:rPr lang="fr-FR" sz="1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.</a:t>
              </a:r>
              <a:endParaRPr lang="en-US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2267744" y="2852936"/>
            <a:ext cx="1366839" cy="1069975"/>
            <a:chOff x="181" y="1622"/>
            <a:chExt cx="861" cy="544"/>
          </a:xfrm>
        </p:grpSpPr>
        <p:sp>
          <p:nvSpPr>
            <p:cNvPr id="7200" name="AutoShape 97"/>
            <p:cNvSpPr>
              <a:spLocks noChangeArrowheads="1"/>
            </p:cNvSpPr>
            <p:nvPr/>
          </p:nvSpPr>
          <p:spPr bwMode="auto">
            <a:xfrm>
              <a:off x="181" y="1622"/>
              <a:ext cx="861" cy="544"/>
            </a:xfrm>
            <a:prstGeom prst="chevron">
              <a:avLst>
                <a:gd name="adj" fmla="val 39568"/>
              </a:avLst>
            </a:prstGeom>
            <a:gradFill rotWithShape="1">
              <a:gsLst>
                <a:gs pos="0">
                  <a:srgbClr val="99CCFF">
                    <a:alpha val="59000"/>
                  </a:srgbClr>
                </a:gs>
                <a:gs pos="100000">
                  <a:srgbClr val="475E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marL="266700"/>
              <a:r>
                <a:rPr lang="en-GB" b="1">
                  <a:latin typeface="Times New Roman" pitchFamily="18" charset="0"/>
                  <a:cs typeface="Arial" charset="0"/>
                </a:rPr>
                <a:t>   </a:t>
              </a:r>
            </a:p>
          </p:txBody>
        </p:sp>
        <p:sp>
          <p:nvSpPr>
            <p:cNvPr id="12" name="Text Box 98"/>
            <p:cNvSpPr txBox="1">
              <a:spLocks noChangeArrowheads="1"/>
            </p:cNvSpPr>
            <p:nvPr/>
          </p:nvSpPr>
          <p:spPr bwMode="auto">
            <a:xfrm>
              <a:off x="406" y="1731"/>
              <a:ext cx="45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Invitation</a:t>
              </a:r>
            </a:p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To</a:t>
              </a:r>
            </a:p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Tender</a:t>
              </a:r>
              <a:endPara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3336929" y="2832103"/>
            <a:ext cx="1366839" cy="1069975"/>
            <a:chOff x="181" y="1622"/>
            <a:chExt cx="861" cy="544"/>
          </a:xfrm>
        </p:grpSpPr>
        <p:sp>
          <p:nvSpPr>
            <p:cNvPr id="7198" name="AutoShape 97"/>
            <p:cNvSpPr>
              <a:spLocks noChangeArrowheads="1"/>
            </p:cNvSpPr>
            <p:nvPr/>
          </p:nvSpPr>
          <p:spPr bwMode="auto">
            <a:xfrm>
              <a:off x="181" y="1622"/>
              <a:ext cx="861" cy="544"/>
            </a:xfrm>
            <a:prstGeom prst="chevron">
              <a:avLst>
                <a:gd name="adj" fmla="val 39568"/>
              </a:avLst>
            </a:prstGeom>
            <a:gradFill rotWithShape="1">
              <a:gsLst>
                <a:gs pos="0">
                  <a:srgbClr val="99CCFF">
                    <a:alpha val="59000"/>
                  </a:srgbClr>
                </a:gs>
                <a:gs pos="100000">
                  <a:srgbClr val="475E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marL="266700"/>
              <a:r>
                <a:rPr lang="en-GB" b="1">
                  <a:latin typeface="Times New Roman" pitchFamily="18" charset="0"/>
                  <a:cs typeface="Arial" charset="0"/>
                </a:rPr>
                <a:t>   </a:t>
              </a:r>
            </a:p>
          </p:txBody>
        </p:sp>
        <p:sp>
          <p:nvSpPr>
            <p:cNvPr id="15" name="Text Box 98"/>
            <p:cNvSpPr txBox="1">
              <a:spLocks noChangeArrowheads="1"/>
            </p:cNvSpPr>
            <p:nvPr/>
          </p:nvSpPr>
          <p:spPr bwMode="auto">
            <a:xfrm>
              <a:off x="403" y="1731"/>
              <a:ext cx="411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>
                <a:defRPr/>
              </a:pPr>
              <a:r>
                <a:rPr lang="fr-FR" sz="10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Opening</a:t>
              </a:r>
              <a:endParaRPr lang="fr-F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Of</a:t>
              </a:r>
            </a:p>
            <a:p>
              <a:pPr>
                <a:defRPr/>
              </a:pPr>
              <a:r>
                <a:rPr lang="fr-FR" sz="10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Offers</a:t>
              </a:r>
              <a:endPara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7" name="Group 96"/>
          <p:cNvGrpSpPr>
            <a:grpSpLocks/>
          </p:cNvGrpSpPr>
          <p:nvPr/>
        </p:nvGrpSpPr>
        <p:grpSpPr bwMode="auto">
          <a:xfrm>
            <a:off x="4499992" y="2852936"/>
            <a:ext cx="1366839" cy="1069975"/>
            <a:chOff x="181" y="1622"/>
            <a:chExt cx="861" cy="544"/>
          </a:xfrm>
        </p:grpSpPr>
        <p:sp>
          <p:nvSpPr>
            <p:cNvPr id="7196" name="AutoShape 97"/>
            <p:cNvSpPr>
              <a:spLocks noChangeArrowheads="1"/>
            </p:cNvSpPr>
            <p:nvPr/>
          </p:nvSpPr>
          <p:spPr bwMode="auto">
            <a:xfrm>
              <a:off x="181" y="1622"/>
              <a:ext cx="861" cy="544"/>
            </a:xfrm>
            <a:prstGeom prst="chevron">
              <a:avLst>
                <a:gd name="adj" fmla="val 39568"/>
              </a:avLst>
            </a:prstGeom>
            <a:gradFill rotWithShape="1">
              <a:gsLst>
                <a:gs pos="0">
                  <a:srgbClr val="99CCFF">
                    <a:alpha val="59000"/>
                  </a:srgbClr>
                </a:gs>
                <a:gs pos="100000">
                  <a:srgbClr val="475E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marL="266700"/>
              <a:r>
                <a:rPr lang="en-GB" b="1">
                  <a:latin typeface="Times New Roman" pitchFamily="18" charset="0"/>
                  <a:cs typeface="Arial" charset="0"/>
                </a:rPr>
                <a:t>   </a:t>
              </a:r>
            </a:p>
          </p:txBody>
        </p:sp>
        <p:sp>
          <p:nvSpPr>
            <p:cNvPr id="18" name="Text Box 98"/>
            <p:cNvSpPr txBox="1">
              <a:spLocks noChangeArrowheads="1"/>
            </p:cNvSpPr>
            <p:nvPr/>
          </p:nvSpPr>
          <p:spPr bwMode="auto">
            <a:xfrm>
              <a:off x="406" y="1731"/>
              <a:ext cx="492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Evaluation</a:t>
              </a:r>
            </a:p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Of</a:t>
              </a:r>
            </a:p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Tenders</a:t>
              </a:r>
              <a:endPara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5562603" y="2820990"/>
            <a:ext cx="1366839" cy="1071562"/>
            <a:chOff x="181" y="1622"/>
            <a:chExt cx="861" cy="544"/>
          </a:xfrm>
        </p:grpSpPr>
        <p:sp>
          <p:nvSpPr>
            <p:cNvPr id="7194" name="AutoShape 97"/>
            <p:cNvSpPr>
              <a:spLocks noChangeArrowheads="1"/>
            </p:cNvSpPr>
            <p:nvPr/>
          </p:nvSpPr>
          <p:spPr bwMode="auto">
            <a:xfrm>
              <a:off x="181" y="1622"/>
              <a:ext cx="861" cy="544"/>
            </a:xfrm>
            <a:prstGeom prst="chevron">
              <a:avLst>
                <a:gd name="adj" fmla="val 39568"/>
              </a:avLst>
            </a:prstGeom>
            <a:gradFill rotWithShape="1">
              <a:gsLst>
                <a:gs pos="0">
                  <a:srgbClr val="99CCFF">
                    <a:alpha val="59000"/>
                  </a:srgbClr>
                </a:gs>
                <a:gs pos="100000">
                  <a:srgbClr val="475E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marL="266700"/>
              <a:r>
                <a:rPr lang="en-GB" b="1">
                  <a:latin typeface="Times New Roman" pitchFamily="18" charset="0"/>
                  <a:cs typeface="Arial" charset="0"/>
                </a:rPr>
                <a:t>   </a:t>
              </a:r>
            </a:p>
          </p:txBody>
        </p:sp>
        <p:sp>
          <p:nvSpPr>
            <p:cNvPr id="21" name="Text Box 98"/>
            <p:cNvSpPr txBox="1">
              <a:spLocks noChangeArrowheads="1"/>
            </p:cNvSpPr>
            <p:nvPr/>
          </p:nvSpPr>
          <p:spPr bwMode="auto">
            <a:xfrm>
              <a:off x="451" y="1767"/>
              <a:ext cx="441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>
                <a:defRPr/>
              </a:pPr>
              <a:r>
                <a:rPr lang="fr-FR" sz="10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Directors</a:t>
              </a:r>
              <a:endParaRPr lang="fr-F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Meeting</a:t>
              </a:r>
              <a:endPara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7753353" y="2825753"/>
            <a:ext cx="1366839" cy="1069975"/>
            <a:chOff x="181" y="1622"/>
            <a:chExt cx="861" cy="544"/>
          </a:xfrm>
        </p:grpSpPr>
        <p:sp>
          <p:nvSpPr>
            <p:cNvPr id="7192" name="AutoShape 97"/>
            <p:cNvSpPr>
              <a:spLocks noChangeArrowheads="1"/>
            </p:cNvSpPr>
            <p:nvPr/>
          </p:nvSpPr>
          <p:spPr bwMode="auto">
            <a:xfrm>
              <a:off x="181" y="1622"/>
              <a:ext cx="861" cy="544"/>
            </a:xfrm>
            <a:prstGeom prst="chevron">
              <a:avLst>
                <a:gd name="adj" fmla="val 39568"/>
              </a:avLst>
            </a:prstGeom>
            <a:gradFill rotWithShape="1">
              <a:gsLst>
                <a:gs pos="0">
                  <a:srgbClr val="99CCFF">
                    <a:alpha val="59000"/>
                  </a:srgbClr>
                </a:gs>
                <a:gs pos="100000">
                  <a:srgbClr val="475E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marL="266700"/>
              <a:r>
                <a:rPr lang="en-GB" b="1">
                  <a:latin typeface="Times New Roman" pitchFamily="18" charset="0"/>
                  <a:cs typeface="Arial" charset="0"/>
                </a:rPr>
                <a:t>   </a:t>
              </a:r>
            </a:p>
          </p:txBody>
        </p:sp>
        <p:sp>
          <p:nvSpPr>
            <p:cNvPr id="24" name="Text Box 98"/>
            <p:cNvSpPr txBox="1">
              <a:spLocks noChangeArrowheads="1"/>
            </p:cNvSpPr>
            <p:nvPr/>
          </p:nvSpPr>
          <p:spPr bwMode="auto">
            <a:xfrm>
              <a:off x="421" y="1736"/>
              <a:ext cx="42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>
                <a:defRPr/>
              </a:pPr>
              <a:r>
                <a:rPr lang="fr-FR" sz="10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Award</a:t>
              </a:r>
              <a:endParaRPr lang="fr-F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fr-FR" sz="1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The</a:t>
              </a:r>
            </a:p>
            <a:p>
              <a:pPr>
                <a:defRPr/>
              </a:pPr>
              <a:r>
                <a:rPr lang="fr-FR" sz="10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Contract</a:t>
              </a:r>
              <a:endPara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9227" name="Text Box 115"/>
          <p:cNvSpPr txBox="1">
            <a:spLocks noChangeArrowheads="1"/>
          </p:cNvSpPr>
          <p:nvPr/>
        </p:nvSpPr>
        <p:spPr bwMode="auto">
          <a:xfrm>
            <a:off x="71439" y="2408239"/>
            <a:ext cx="9001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b="1" dirty="0">
                <a:solidFill>
                  <a:schemeClr val="tx1"/>
                </a:solidFill>
              </a:rPr>
              <a:t>To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228" name="Text Box 115"/>
          <p:cNvSpPr txBox="1">
            <a:spLocks noChangeArrowheads="1"/>
          </p:cNvSpPr>
          <p:nvPr/>
        </p:nvSpPr>
        <p:spPr bwMode="auto">
          <a:xfrm>
            <a:off x="2214567" y="2411413"/>
            <a:ext cx="9797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b="1" dirty="0">
                <a:solidFill>
                  <a:schemeClr val="tx1"/>
                </a:solidFill>
              </a:rPr>
              <a:t>To+6 </a:t>
            </a:r>
            <a:r>
              <a:rPr lang="fr-FR" sz="1100" b="1" dirty="0" err="1">
                <a:solidFill>
                  <a:schemeClr val="tx1"/>
                </a:solidFill>
              </a:rPr>
              <a:t>weeks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229" name="Text Box 115"/>
          <p:cNvSpPr txBox="1">
            <a:spLocks noChangeArrowheads="1"/>
          </p:cNvSpPr>
          <p:nvPr/>
        </p:nvSpPr>
        <p:spPr bwMode="auto">
          <a:xfrm>
            <a:off x="3286129" y="2411413"/>
            <a:ext cx="105830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b="1" dirty="0">
                <a:solidFill>
                  <a:schemeClr val="tx1"/>
                </a:solidFill>
              </a:rPr>
              <a:t>To+10 </a:t>
            </a:r>
            <a:r>
              <a:rPr lang="fr-FR" sz="1100" b="1" dirty="0" err="1">
                <a:solidFill>
                  <a:schemeClr val="tx1"/>
                </a:solidFill>
              </a:rPr>
              <a:t>weeks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230" name="Text Box 115"/>
          <p:cNvSpPr txBox="1">
            <a:spLocks noChangeArrowheads="1"/>
          </p:cNvSpPr>
          <p:nvPr/>
        </p:nvSpPr>
        <p:spPr bwMode="auto">
          <a:xfrm>
            <a:off x="4397379" y="2411413"/>
            <a:ext cx="105830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b="1" dirty="0">
                <a:solidFill>
                  <a:schemeClr val="tx1"/>
                </a:solidFill>
              </a:rPr>
              <a:t>To+12 </a:t>
            </a:r>
            <a:r>
              <a:rPr lang="fr-FR" sz="1100" b="1" dirty="0" err="1">
                <a:solidFill>
                  <a:schemeClr val="tx1"/>
                </a:solidFill>
              </a:rPr>
              <a:t>weeks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231" name="Text Box 115"/>
          <p:cNvSpPr txBox="1">
            <a:spLocks noChangeArrowheads="1"/>
          </p:cNvSpPr>
          <p:nvPr/>
        </p:nvSpPr>
        <p:spPr bwMode="auto">
          <a:xfrm>
            <a:off x="5467354" y="2435225"/>
            <a:ext cx="105830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1100" b="1" dirty="0">
                <a:solidFill>
                  <a:schemeClr val="tx1"/>
                </a:solidFill>
              </a:rPr>
              <a:t>To+14 </a:t>
            </a:r>
            <a:r>
              <a:rPr lang="fr-FR" sz="1100" b="1" dirty="0" err="1">
                <a:solidFill>
                  <a:schemeClr val="tx1"/>
                </a:solidFill>
              </a:rPr>
              <a:t>weeks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232" name="Text Box 115"/>
          <p:cNvSpPr txBox="1">
            <a:spLocks noChangeArrowheads="1"/>
          </p:cNvSpPr>
          <p:nvPr/>
        </p:nvSpPr>
        <p:spPr bwMode="auto">
          <a:xfrm>
            <a:off x="6584954" y="2219326"/>
            <a:ext cx="105830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1100" b="1" dirty="0">
                <a:solidFill>
                  <a:srgbClr val="0000FF"/>
                </a:solidFill>
              </a:rPr>
              <a:t>To+18 </a:t>
            </a:r>
            <a:r>
              <a:rPr lang="fr-FR" sz="1100" b="1" dirty="0" err="1">
                <a:solidFill>
                  <a:srgbClr val="0000FF"/>
                </a:solidFill>
              </a:rPr>
              <a:t>weeks</a:t>
            </a:r>
            <a:endParaRPr lang="fr-FR" sz="1100" b="1" dirty="0">
              <a:solidFill>
                <a:srgbClr val="0000FF"/>
              </a:solidFill>
            </a:endParaRPr>
          </a:p>
          <a:p>
            <a:pPr algn="l"/>
            <a:r>
              <a:rPr lang="fr-FR" sz="1100" b="1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fr-FR" sz="1100" b="1" dirty="0">
                <a:solidFill>
                  <a:srgbClr val="7030A0"/>
                </a:solidFill>
              </a:rPr>
              <a:t>To+22 </a:t>
            </a:r>
            <a:r>
              <a:rPr lang="fr-FR" sz="1100" b="1" dirty="0" err="1">
                <a:solidFill>
                  <a:srgbClr val="7030A0"/>
                </a:solidFill>
              </a:rPr>
              <a:t>weeks</a:t>
            </a:r>
            <a:endParaRPr lang="en-US" sz="1100" b="1" dirty="0">
              <a:solidFill>
                <a:srgbClr val="7030A0"/>
              </a:solidFill>
            </a:endParaRPr>
          </a:p>
        </p:txBody>
      </p:sp>
      <p:sp>
        <p:nvSpPr>
          <p:cNvPr id="9233" name="Text Box 115"/>
          <p:cNvSpPr txBox="1">
            <a:spLocks noChangeArrowheads="1"/>
          </p:cNvSpPr>
          <p:nvPr/>
        </p:nvSpPr>
        <p:spPr bwMode="auto">
          <a:xfrm>
            <a:off x="7729541" y="2214565"/>
            <a:ext cx="105727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100" b="1" dirty="0">
                <a:solidFill>
                  <a:srgbClr val="0000FF"/>
                </a:solidFill>
              </a:rPr>
              <a:t>To+20 </a:t>
            </a:r>
            <a:r>
              <a:rPr lang="fr-FR" sz="1100" b="1" dirty="0" err="1">
                <a:solidFill>
                  <a:srgbClr val="0000FF"/>
                </a:solidFill>
              </a:rPr>
              <a:t>weeks</a:t>
            </a:r>
            <a:endParaRPr lang="fr-FR" sz="1100" b="1" dirty="0">
              <a:solidFill>
                <a:srgbClr val="0000FF"/>
              </a:solidFill>
            </a:endParaRPr>
          </a:p>
          <a:p>
            <a:r>
              <a:rPr lang="fr-FR" sz="1100" b="1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fr-FR" sz="1100" b="1" dirty="0">
                <a:solidFill>
                  <a:srgbClr val="7030A0"/>
                </a:solidFill>
              </a:rPr>
              <a:t>To+24 </a:t>
            </a:r>
            <a:r>
              <a:rPr lang="fr-FR" sz="1100" b="1" dirty="0" err="1">
                <a:solidFill>
                  <a:srgbClr val="7030A0"/>
                </a:solidFill>
              </a:rPr>
              <a:t>weeks</a:t>
            </a:r>
            <a:endParaRPr lang="en-US" sz="1100" b="1" dirty="0">
              <a:solidFill>
                <a:srgbClr val="7030A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rot="10800000" flipH="1">
            <a:off x="7097717" y="3359151"/>
            <a:ext cx="946151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 Box 135"/>
          <p:cNvSpPr txBox="1">
            <a:spLocks noChangeArrowheads="1"/>
          </p:cNvSpPr>
          <p:nvPr/>
        </p:nvSpPr>
        <p:spPr bwMode="auto">
          <a:xfrm>
            <a:off x="6998105" y="3411538"/>
            <a:ext cx="70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Council</a:t>
            </a:r>
            <a:r>
              <a:rPr lang="fr-FR" sz="1000" b="1" baseline="300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  <a:p>
            <a:pPr>
              <a:defRPr/>
            </a:pPr>
            <a:r>
              <a:rPr lang="fr-FR" sz="1000" b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Approval</a:t>
            </a:r>
            <a:endParaRPr lang="en-US" sz="1000" b="1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37" name="AutoShape 97"/>
          <p:cNvSpPr>
            <a:spLocks noChangeArrowheads="1"/>
          </p:cNvSpPr>
          <p:nvPr/>
        </p:nvSpPr>
        <p:spPr bwMode="auto">
          <a:xfrm>
            <a:off x="3" y="2857503"/>
            <a:ext cx="1366839" cy="1069975"/>
          </a:xfrm>
          <a:prstGeom prst="chevron">
            <a:avLst>
              <a:gd name="adj" fmla="val 39571"/>
            </a:avLst>
          </a:prstGeom>
          <a:gradFill rotWithShape="1">
            <a:gsLst>
              <a:gs pos="0">
                <a:srgbClr val="99CCFF">
                  <a:alpha val="59000"/>
                </a:srgbClr>
              </a:gs>
              <a:gs pos="100000">
                <a:srgbClr val="475E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marL="266700"/>
            <a:r>
              <a:rPr lang="en-GB" b="1">
                <a:latin typeface="Times New Roman" pitchFamily="18" charset="0"/>
                <a:cs typeface="Arial" charset="0"/>
              </a:rPr>
              <a:t>   </a:t>
            </a:r>
          </a:p>
        </p:txBody>
      </p:sp>
      <p:sp>
        <p:nvSpPr>
          <p:cNvPr id="36" name="Text Box 98"/>
          <p:cNvSpPr txBox="1">
            <a:spLocks noChangeArrowheads="1"/>
          </p:cNvSpPr>
          <p:nvPr/>
        </p:nvSpPr>
        <p:spPr bwMode="auto">
          <a:xfrm>
            <a:off x="71441" y="2928941"/>
            <a:ext cx="127635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>
              <a:defRPr/>
            </a:pPr>
            <a:r>
              <a:rPr lang="fr-F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Formulation</a:t>
            </a:r>
            <a:r>
              <a:rPr lang="fr-FR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defRPr/>
            </a:pPr>
            <a:r>
              <a:rPr lang="fr-F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of the </a:t>
            </a:r>
            <a:r>
              <a:rPr lang="fr-FR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need</a:t>
            </a:r>
            <a:endParaRPr lang="fr-FR" sz="1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fr-F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to </a:t>
            </a:r>
            <a:r>
              <a:rPr lang="fr-F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</a:t>
            </a:r>
          </a:p>
          <a:p>
            <a:pPr>
              <a:defRPr/>
            </a:pPr>
            <a:r>
              <a:rPr lang="fr-FR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Purchasing</a:t>
            </a:r>
            <a:endParaRPr lang="fr-FR" sz="1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fr-FR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Advisors</a:t>
            </a:r>
            <a:r>
              <a:rPr lang="fr-F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defRPr/>
            </a:pPr>
            <a:r>
              <a:rPr lang="fr-F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(P.A.)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>
          <a:xfrm>
            <a:off x="214317" y="1071566"/>
            <a:ext cx="8642351" cy="566737"/>
          </a:xfrm>
        </p:spPr>
        <p:txBody>
          <a:bodyPr/>
          <a:lstStyle/>
          <a:p>
            <a:pPr algn="ctr">
              <a:defRPr/>
            </a:pPr>
            <a:r>
              <a:rPr lang="en-US" sz="2400" b="1" kern="1200" dirty="0" smtClean="0">
                <a:latin typeface="+mn-lt"/>
                <a:ea typeface="+mn-ea"/>
                <a:cs typeface="+mn-cs"/>
              </a:rPr>
              <a:t>Average timescale for a Call for Tender</a:t>
            </a:r>
            <a:endParaRPr lang="en-US" sz="24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42877" y="5702302"/>
            <a:ext cx="8858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Futura Std Medium" pitchFamily="34" charset="0"/>
              </a:rPr>
              <a:t>In case of a prequalification exercise, above timescale can be extended by 12 weeks.</a:t>
            </a: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6813" y="908355"/>
            <a:ext cx="8809703" cy="1618535"/>
          </a:xfrm>
          <a:prstGeom prst="rect">
            <a:avLst/>
          </a:prstGeom>
        </p:spPr>
        <p:txBody>
          <a:bodyPr/>
          <a:lstStyle/>
          <a:p>
            <a:pPr lvl="0" algn="ctr" defTabSz="914400">
              <a:buClrTx/>
              <a:buSzTx/>
              <a:defRPr/>
            </a:pPr>
            <a:r>
              <a:rPr lang="en-US" sz="2800" b="1" i="1" kern="0" dirty="0" smtClean="0">
                <a:solidFill>
                  <a:srgbClr val="1B5092"/>
                </a:solidFill>
              </a:rPr>
              <a:t>CFTs in progress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1B50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 at </a:t>
            </a:r>
            <a:r>
              <a:rPr kumimoji="0" lang="en-US" sz="2800" b="1" i="1" u="none" strike="noStrike" kern="0" cap="none" spc="0" normalizeH="0" noProof="0" dirty="0" smtClean="0">
                <a:ln>
                  <a:noFill/>
                </a:ln>
                <a:solidFill>
                  <a:srgbClr val="1B50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 April 2013</a:t>
            </a:r>
            <a:endParaRPr lang="en-US" sz="2800" b="1" i="1" kern="0" dirty="0" smtClean="0">
              <a:solidFill>
                <a:srgbClr val="1B509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1B50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(14 200 k€)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22787" y="1563329"/>
          <a:ext cx="7492181" cy="49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6048375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Netherlands@Giant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r>
              <a:rPr lang="en-US" sz="800" dirty="0" smtClean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25 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- 27 June 2013 – J-M. </a:t>
            </a:r>
            <a:r>
              <a:rPr lang="en-US" sz="800" dirty="0" err="1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Georgoux</a:t>
            </a:r>
            <a:r>
              <a:rPr lang="en-US" sz="800" dirty="0">
                <a:solidFill>
                  <a:srgbClr val="FFFFFF"/>
                </a:solidFill>
                <a:latin typeface="Briem Akademi Std Semibold" pitchFamily="48" charset="0"/>
                <a:ea typeface="Lucida Sans Unicode" charset="0"/>
                <a:cs typeface="Lucida Sans Unicode" charset="0"/>
              </a:rPr>
              <a:t> </a:t>
            </a:r>
            <a:endParaRPr lang="en-US" sz="800" dirty="0" smtClean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dirty="0">
              <a:solidFill>
                <a:srgbClr val="FFFFFF"/>
              </a:solidFill>
              <a:latin typeface="Briem Akademi Std Semibold" pitchFamily="4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Myriad Pro SemiCond"/>
        <a:ea typeface="Lucida Sans Unicode"/>
        <a:cs typeface="Lucida Sans Unicode"/>
      </a:majorFont>
      <a:minorFont>
        <a:latin typeface="Futura Std Medium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Myriad Pro SemiCond"/>
        <a:ea typeface="Lucida Sans Unicode"/>
        <a:cs typeface="Lucida Sans Unicode"/>
      </a:majorFont>
      <a:minorFont>
        <a:latin typeface="Futura Std Medium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3491</TotalTime>
  <Words>872</Words>
  <Application>Microsoft Office PowerPoint</Application>
  <PresentationFormat>On-screen Show (4:3)</PresentationFormat>
  <Paragraphs>211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NETHERLANDS@GIANT 25 - 27 June 2013</vt:lpstr>
      <vt:lpstr>Slide 2</vt:lpstr>
      <vt:lpstr>Slide 3</vt:lpstr>
      <vt:lpstr>Slide 4</vt:lpstr>
      <vt:lpstr>Slide 5</vt:lpstr>
      <vt:lpstr>Slide 6</vt:lpstr>
      <vt:lpstr>Slide 7</vt:lpstr>
      <vt:lpstr>Average timescale for a Call for Tender</vt:lpstr>
      <vt:lpstr>Slide 9</vt:lpstr>
      <vt:lpstr>Slide 10</vt:lpstr>
      <vt:lpstr>Slide 11</vt:lpstr>
      <vt:lpstr>Slide 12</vt:lpstr>
      <vt:lpstr>Slide 13</vt:lpstr>
      <vt:lpstr> ESRF Key Technical Contacts 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Ferrucci</dc:creator>
  <cp:lastModifiedBy>georgoux</cp:lastModifiedBy>
  <cp:revision>301</cp:revision>
  <cp:lastPrinted>1601-01-01T00:00:00Z</cp:lastPrinted>
  <dcterms:created xsi:type="dcterms:W3CDTF">2010-11-09T09:45:18Z</dcterms:created>
  <dcterms:modified xsi:type="dcterms:W3CDTF">2013-06-26T13:32:43Z</dcterms:modified>
</cp:coreProperties>
</file>