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06" r:id="rId3"/>
    <p:sldId id="492" r:id="rId4"/>
    <p:sldId id="522" r:id="rId5"/>
    <p:sldId id="518" r:id="rId6"/>
    <p:sldId id="516" r:id="rId7"/>
    <p:sldId id="519" r:id="rId8"/>
    <p:sldId id="493" r:id="rId9"/>
    <p:sldId id="520" r:id="rId10"/>
    <p:sldId id="515" r:id="rId11"/>
    <p:sldId id="494" r:id="rId12"/>
    <p:sldId id="517" r:id="rId13"/>
    <p:sldId id="510" r:id="rId14"/>
    <p:sldId id="521" r:id="rId15"/>
    <p:sldId id="502" r:id="rId16"/>
    <p:sldId id="503" r:id="rId17"/>
    <p:sldId id="511" r:id="rId18"/>
    <p:sldId id="523" r:id="rId19"/>
  </p:sldIdLst>
  <p:sldSz cx="9144000" cy="6858000" type="screen4x3"/>
  <p:notesSz cx="9944100" cy="6805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4706" autoAdjust="0"/>
  </p:normalViewPr>
  <p:slideViewPr>
    <p:cSldViewPr snapToGrid="0" snapToObjects="1" showGuides="1">
      <p:cViewPr varScale="1">
        <p:scale>
          <a:sx n="62" d="100"/>
          <a:sy n="62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96" y="-708"/>
      </p:cViewPr>
      <p:guideLst>
        <p:guide orient="horz" pos="2144"/>
        <p:guide pos="31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049" cy="340446"/>
          </a:xfrm>
          <a:prstGeom prst="rect">
            <a:avLst/>
          </a:prstGeom>
        </p:spPr>
        <p:txBody>
          <a:bodyPr vert="horz" lIns="92817" tIns="46408" rIns="92817" bIns="464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706" y="0"/>
            <a:ext cx="4310049" cy="340446"/>
          </a:xfrm>
          <a:prstGeom prst="rect">
            <a:avLst/>
          </a:prstGeom>
        </p:spPr>
        <p:txBody>
          <a:bodyPr vert="horz" lIns="92817" tIns="46408" rIns="92817" bIns="46408" rtlCol="0"/>
          <a:lstStyle>
            <a:lvl1pPr algn="r">
              <a:defRPr sz="1200"/>
            </a:lvl1pPr>
          </a:lstStyle>
          <a:p>
            <a:fld id="{F399A66E-0831-4615-A009-0F63272435B7}" type="datetimeFigureOut">
              <a:rPr lang="fr-FR" smtClean="0"/>
              <a:t>25/06/2013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64062"/>
            <a:ext cx="4310049" cy="340446"/>
          </a:xfrm>
          <a:prstGeom prst="rect">
            <a:avLst/>
          </a:prstGeom>
        </p:spPr>
        <p:txBody>
          <a:bodyPr vert="horz" lIns="92817" tIns="46408" rIns="92817" bIns="464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706" y="6464062"/>
            <a:ext cx="4310049" cy="340446"/>
          </a:xfrm>
          <a:prstGeom prst="rect">
            <a:avLst/>
          </a:prstGeom>
        </p:spPr>
        <p:txBody>
          <a:bodyPr vert="horz" lIns="92817" tIns="46408" rIns="92817" bIns="46408" rtlCol="0" anchor="b"/>
          <a:lstStyle>
            <a:lvl1pPr algn="r">
              <a:defRPr sz="1200"/>
            </a:lvl1pPr>
          </a:lstStyle>
          <a:p>
            <a:fld id="{84FB84F0-3087-402C-AA9E-497C2D36C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05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9111" cy="340280"/>
          </a:xfrm>
          <a:prstGeom prst="rect">
            <a:avLst/>
          </a:prstGeom>
        </p:spPr>
        <p:txBody>
          <a:bodyPr vert="horz" lIns="93209" tIns="46604" rIns="93209" bIns="46604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691" y="0"/>
            <a:ext cx="4309111" cy="340280"/>
          </a:xfrm>
          <a:prstGeom prst="rect">
            <a:avLst/>
          </a:prstGeom>
        </p:spPr>
        <p:txBody>
          <a:bodyPr vert="horz" lIns="93209" tIns="46604" rIns="93209" bIns="46604" rtlCol="0"/>
          <a:lstStyle>
            <a:lvl1pPr algn="r">
              <a:defRPr sz="1200"/>
            </a:lvl1pPr>
          </a:lstStyle>
          <a:p>
            <a:fld id="{AEA42C6C-0C3C-4703-95C0-02406FA19CD2}" type="datetimeFigureOut">
              <a:rPr lang="fr-FR" smtClean="0"/>
              <a:t>25/06/2013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09588"/>
            <a:ext cx="3403600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09" tIns="46604" rIns="93209" bIns="4660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4411" y="3232668"/>
            <a:ext cx="7955280" cy="3062525"/>
          </a:xfrm>
          <a:prstGeom prst="rect">
            <a:avLst/>
          </a:prstGeom>
        </p:spPr>
        <p:txBody>
          <a:bodyPr vert="horz" lIns="93209" tIns="46604" rIns="93209" bIns="4660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6464151"/>
            <a:ext cx="4309111" cy="340280"/>
          </a:xfrm>
          <a:prstGeom prst="rect">
            <a:avLst/>
          </a:prstGeom>
        </p:spPr>
        <p:txBody>
          <a:bodyPr vert="horz" lIns="93209" tIns="46604" rIns="93209" bIns="46604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691" y="6464151"/>
            <a:ext cx="4309111" cy="340280"/>
          </a:xfrm>
          <a:prstGeom prst="rect">
            <a:avLst/>
          </a:prstGeom>
        </p:spPr>
        <p:txBody>
          <a:bodyPr vert="horz" lIns="93209" tIns="46604" rIns="93209" bIns="46604" rtlCol="0" anchor="b"/>
          <a:lstStyle>
            <a:lvl1pPr algn="r">
              <a:defRPr sz="1200"/>
            </a:lvl1pPr>
          </a:lstStyle>
          <a:p>
            <a:fld id="{17950512-71FA-45A2-9CDB-2B25E0291A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89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ant-grenoble.org/research-and-technology/green-299356.kjsp?RH=1275933080197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03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9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49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4070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88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71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754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1838" y="511175"/>
            <a:ext cx="3400425" cy="2551113"/>
          </a:xfrm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Il manque des exemples dans les domaines du logiciel et des énergies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Idées :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err="1" smtClean="0"/>
              <a:t>Airstar</a:t>
            </a:r>
            <a:r>
              <a:rPr lang="fr-FR" dirty="0" smtClean="0"/>
              <a:t> : tournage du Titanic pour faire comme la lumière naturelle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smtClean="0"/>
              <a:t>30%  des seringues pour vaccins fabriquées à Grenoble par BD </a:t>
            </a:r>
            <a:r>
              <a:rPr lang="fr-FR" dirty="0" smtClean="0">
                <a:sym typeface="Wingdings" pitchFamily="2" charset="2"/>
              </a:rPr>
              <a:t> se renseigner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smtClean="0">
                <a:sym typeface="Wingdings" pitchFamily="2" charset="2"/>
              </a:rPr>
              <a:t>Skis : conçus à Grenoble (voir avec Rossignol)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smtClean="0">
                <a:sym typeface="Wingdings" pitchFamily="2" charset="2"/>
              </a:rPr>
              <a:t>Ajouter les capteurs d’images CMOS de ST  j’ai les éléments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smtClean="0">
                <a:sym typeface="Wingdings" pitchFamily="2" charset="2"/>
              </a:rPr>
              <a:t>Turbines de chez Alstom Power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smtClean="0">
                <a:sym typeface="Wingdings" pitchFamily="2" charset="2"/>
              </a:rPr>
              <a:t>Logiciels : demander à Laurent Julliard, exemple de réalisation 3D  Ingrid ?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smtClean="0">
                <a:sym typeface="Wingdings" pitchFamily="2" charset="2"/>
              </a:rPr>
              <a:t>Schneider  Ingrid avec Nicolas Leterrier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err="1" smtClean="0">
                <a:sym typeface="Wingdings" pitchFamily="2" charset="2"/>
              </a:rPr>
              <a:t>AirLiquide</a:t>
            </a:r>
            <a:r>
              <a:rPr lang="fr-FR" dirty="0" smtClean="0">
                <a:sym typeface="Wingdings" pitchFamily="2" charset="2"/>
              </a:rPr>
              <a:t> et fusées  Anne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err="1" smtClean="0">
                <a:sym typeface="Wingdings" pitchFamily="2" charset="2"/>
              </a:rPr>
              <a:t>BioMérieux</a:t>
            </a:r>
            <a:r>
              <a:rPr lang="fr-FR" dirty="0" smtClean="0">
                <a:sym typeface="Wingdings" pitchFamily="2" charset="2"/>
              </a:rPr>
              <a:t>  Anne</a:t>
            </a:r>
          </a:p>
          <a:p>
            <a:pPr marL="173205" indent="-173205">
              <a:buFontTx/>
              <a:buChar char="-"/>
              <a:defRPr/>
            </a:pPr>
            <a:endParaRPr lang="fr-FR" dirty="0" smtClean="0">
              <a:sym typeface="Wingdings" pitchFamily="2" charset="2"/>
            </a:endParaRPr>
          </a:p>
          <a:p>
            <a:pPr marL="173205" indent="-173205">
              <a:buFontTx/>
              <a:buChar char="-"/>
              <a:defRPr/>
            </a:pPr>
            <a:endParaRPr lang="fr-FR" dirty="0" smtClean="0">
              <a:sym typeface="Wingdings" pitchFamily="2" charset="2"/>
            </a:endParaRPr>
          </a:p>
          <a:p>
            <a:pPr marL="173205" indent="-173205">
              <a:buFontTx/>
              <a:buChar char="-"/>
              <a:defRPr/>
            </a:pPr>
            <a:r>
              <a:rPr lang="fr-FR" dirty="0" smtClean="0">
                <a:sym typeface="Wingdings" pitchFamily="2" charset="2"/>
              </a:rPr>
              <a:t>Garder en tête l’idée d’innovation dans les objets les plus simples, utilisés au quotidien pour trouver des exemples</a:t>
            </a:r>
          </a:p>
          <a:p>
            <a:pPr marL="173205" indent="-173205">
              <a:buFontTx/>
              <a:buChar char="-"/>
              <a:defRPr/>
            </a:pPr>
            <a:r>
              <a:rPr lang="fr-FR" dirty="0" smtClean="0">
                <a:sym typeface="Wingdings" pitchFamily="2" charset="2"/>
              </a:rPr>
              <a:t>Les produits d’aujourd’hui et de demain</a:t>
            </a:r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50537" indent="-288668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54672" indent="-230934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16541" indent="-230934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78410" indent="-230934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40279" indent="-23093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3002149" indent="-23093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64018" indent="-23093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925887" indent="-23093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fld id="{806F1F63-755D-42C5-8C6D-7E3DAF4CEF6A}" type="slidenum">
              <a:rPr lang="fr-FR" sz="1200">
                <a:latin typeface="Calibri" pitchFamily="34" charset="0"/>
              </a:rPr>
              <a:pPr eaLnBrk="1" hangingPunct="1"/>
              <a:t>16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632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03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0250" y="509588"/>
            <a:ext cx="3403600" cy="2552700"/>
          </a:xfrm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approach by the network and the thoughtful architecture that links the actors together enable an intensification of the speed and the dynamics around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sustainability-oriented concept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serves scientific, economic and territorial interests according to its actors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scale and the ambition of a model that exceed the clusters’ ones.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network of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influences: informal network which builds narrow and direct connections between education, researchers and firms.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profitable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direct application of the technological innovations in the industry with particular vigilance on their use.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GIANT </a:t>
            </a:r>
            <a:r>
              <a:rPr lang="fr-FR" dirty="0" err="1" smtClean="0"/>
              <a:t>is</a:t>
            </a:r>
            <a:r>
              <a:rPr lang="fr-FR" dirty="0" smtClean="0"/>
              <a:t> part of « </a:t>
            </a:r>
            <a:r>
              <a:rPr lang="fr-FR" b="1" dirty="0" smtClean="0"/>
              <a:t>Grenoble Université de l’Innovation</a:t>
            </a:r>
            <a:r>
              <a:rPr lang="fr-FR" dirty="0" smtClean="0"/>
              <a:t> », one of the 12 major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launched</a:t>
            </a:r>
            <a:r>
              <a:rPr lang="fr-FR" dirty="0" smtClean="0"/>
              <a:t> by the French </a:t>
            </a:r>
            <a:r>
              <a:rPr lang="fr-FR" dirty="0" err="1" smtClean="0"/>
              <a:t>government</a:t>
            </a:r>
            <a:r>
              <a:rPr lang="fr-FR" dirty="0" smtClean="0"/>
              <a:t> in 2008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reshape</a:t>
            </a:r>
            <a:r>
              <a:rPr lang="fr-FR" dirty="0" smtClean="0"/>
              <a:t> the French </a:t>
            </a:r>
            <a:r>
              <a:rPr lang="fr-FR" dirty="0" err="1" smtClean="0"/>
              <a:t>universities</a:t>
            </a:r>
            <a:r>
              <a:rPr lang="fr-FR" dirty="0" smtClean="0"/>
              <a:t> for the 21st </a:t>
            </a:r>
            <a:r>
              <a:rPr lang="fr-FR" dirty="0" err="1" smtClean="0"/>
              <a:t>century</a:t>
            </a:r>
            <a:r>
              <a:rPr lang="fr-FR" dirty="0" smtClean="0"/>
              <a:t>, </a:t>
            </a:r>
            <a:r>
              <a:rPr lang="fr-FR" dirty="0" err="1" smtClean="0"/>
              <a:t>reinforce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attractiveness</a:t>
            </a:r>
            <a:r>
              <a:rPr lang="fr-FR" dirty="0" smtClean="0"/>
              <a:t> and </a:t>
            </a:r>
            <a:r>
              <a:rPr lang="fr-FR" dirty="0" err="1" smtClean="0"/>
              <a:t>their</a:t>
            </a:r>
            <a:r>
              <a:rPr lang="fr-FR" dirty="0" smtClean="0"/>
              <a:t> global </a:t>
            </a:r>
            <a:r>
              <a:rPr lang="fr-FR" dirty="0" err="1" smtClean="0"/>
              <a:t>visibility</a:t>
            </a:r>
            <a:r>
              <a:rPr lang="fr-FR" dirty="0" smtClean="0"/>
              <a:t>.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GIANT stands for </a:t>
            </a:r>
            <a:r>
              <a:rPr lang="fr-FR" b="1" dirty="0" smtClean="0"/>
              <a:t>Grenoble Innovation for Advanced New Technologies</a:t>
            </a:r>
            <a:r>
              <a:rPr lang="fr-FR" dirty="0" smtClean="0"/>
              <a:t>. GIANT </a:t>
            </a:r>
            <a:r>
              <a:rPr lang="fr-FR" dirty="0" err="1" smtClean="0"/>
              <a:t>is</a:t>
            </a:r>
            <a:r>
              <a:rPr lang="fr-FR" dirty="0" smtClean="0"/>
              <a:t> a multi-</a:t>
            </a:r>
            <a:r>
              <a:rPr lang="fr-FR" dirty="0" err="1" smtClean="0"/>
              <a:t>disciplinary</a:t>
            </a:r>
            <a:r>
              <a:rPr lang="fr-FR" dirty="0" smtClean="0"/>
              <a:t> innovation campus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focuses</a:t>
            </a:r>
            <a:r>
              <a:rPr lang="fr-FR" dirty="0" smtClean="0"/>
              <a:t> on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key</a:t>
            </a:r>
            <a:r>
              <a:rPr lang="fr-FR" dirty="0" smtClean="0"/>
              <a:t> areas 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 smtClean="0"/>
              <a:t> Information and Communication Technologies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dirty="0" smtClean="0"/>
              <a:t> Technologies for </a:t>
            </a:r>
            <a:r>
              <a:rPr lang="fr-FR" dirty="0" err="1" smtClean="0"/>
              <a:t>renewable</a:t>
            </a:r>
            <a:r>
              <a:rPr lang="fr-FR" dirty="0" smtClean="0"/>
              <a:t> </a:t>
            </a:r>
            <a:r>
              <a:rPr lang="fr-FR" dirty="0" err="1" smtClean="0"/>
              <a:t>energies</a:t>
            </a:r>
            <a:r>
              <a:rPr lang="fr-FR" dirty="0" smtClean="0"/>
              <a:t> and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endParaRPr lang="fr-FR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fr-FR" dirty="0" smtClean="0"/>
              <a:t> Biotechnologies and </a:t>
            </a:r>
            <a:r>
              <a:rPr lang="fr-FR" dirty="0" err="1" smtClean="0"/>
              <a:t>healthcare</a:t>
            </a: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en-US" dirty="0" smtClean="0"/>
              <a:t>GIANT will be structured on the basis of </a:t>
            </a:r>
            <a:r>
              <a:rPr lang="en-US" b="1" dirty="0" smtClean="0"/>
              <a:t>six coherent centers of excellence</a:t>
            </a:r>
            <a:r>
              <a:rPr lang="en-US" dirty="0" smtClean="0"/>
              <a:t>, thereby increasing visibility and attractiveness at a worldwide level 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/>
              <a:t> Three technological centers of excellence in applied research, or “Innovation campus”, </a:t>
            </a:r>
            <a:r>
              <a:rPr lang="en-US" dirty="0" smtClean="0"/>
              <a:t>built on the model of MINATEC (created in 2005, today one of the major micro-nanotechnology campuses worldwide). Two new centers are being developed: </a:t>
            </a:r>
            <a:r>
              <a:rPr lang="en-US" b="1" dirty="0" err="1" smtClean="0"/>
              <a:t>GreEn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in energy and </a:t>
            </a:r>
            <a:r>
              <a:rPr lang="en-US" b="1" dirty="0" err="1" smtClean="0"/>
              <a:t>NanoBio</a:t>
            </a:r>
            <a:r>
              <a:rPr lang="en-US" dirty="0" smtClean="0"/>
              <a:t> in health and biotech.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/>
              <a:t> Three transversal centers of excellence : </a:t>
            </a:r>
            <a:r>
              <a:rPr lang="en-US" dirty="0" smtClean="0"/>
              <a:t>the EPN Science Campus,  gathering three major European institutes (ILL, ESRF, EMBL), major fundamental research institutes such as CNRS, and one of the most dynamic business schools in Europe, Grenoble </a:t>
            </a:r>
            <a:r>
              <a:rPr lang="en-US" dirty="0" err="1" smtClean="0"/>
              <a:t>Ecole</a:t>
            </a:r>
            <a:r>
              <a:rPr lang="en-US" dirty="0" smtClean="0"/>
              <a:t> de Management (GEM).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The </a:t>
            </a:r>
            <a:r>
              <a:rPr lang="fr-FR" dirty="0" err="1" smtClean="0"/>
              <a:t>three</a:t>
            </a:r>
            <a:r>
              <a:rPr lang="fr-FR" dirty="0" smtClean="0"/>
              <a:t> innovation campus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connected</a:t>
            </a:r>
            <a:r>
              <a:rPr lang="fr-FR" dirty="0" smtClean="0"/>
              <a:t> to a « pôle de </a:t>
            </a:r>
            <a:r>
              <a:rPr lang="fr-FR" dirty="0" err="1" smtClean="0"/>
              <a:t>competitivité</a:t>
            </a:r>
            <a:r>
              <a:rPr lang="fr-FR" dirty="0" smtClean="0"/>
              <a:t> » and </a:t>
            </a:r>
            <a:r>
              <a:rPr lang="fr-FR" dirty="0" err="1" smtClean="0"/>
              <a:t>eventually</a:t>
            </a:r>
            <a:r>
              <a:rPr lang="fr-FR" dirty="0" smtClean="0"/>
              <a:t> to </a:t>
            </a:r>
            <a:r>
              <a:rPr lang="fr-FR" dirty="0" err="1" smtClean="0"/>
              <a:t>other</a:t>
            </a:r>
            <a:r>
              <a:rPr lang="fr-FR" dirty="0" smtClean="0"/>
              <a:t> type of clusters (</a:t>
            </a:r>
            <a:r>
              <a:rPr lang="fr-FR" dirty="0" err="1" smtClean="0"/>
              <a:t>such</a:t>
            </a:r>
            <a:r>
              <a:rPr lang="fr-FR" dirty="0" smtClean="0"/>
              <a:t> as the </a:t>
            </a:r>
            <a:r>
              <a:rPr lang="fr-FR" dirty="0" err="1" smtClean="0"/>
              <a:t>canceropôle</a:t>
            </a:r>
            <a:r>
              <a:rPr lang="fr-FR" dirty="0" smtClean="0"/>
              <a:t> CLARA, </a:t>
            </a:r>
            <a:r>
              <a:rPr lang="fr-FR" dirty="0" err="1" smtClean="0"/>
              <a:t>connected</a:t>
            </a:r>
            <a:r>
              <a:rPr lang="fr-FR" dirty="0" smtClean="0"/>
              <a:t> to </a:t>
            </a:r>
            <a:r>
              <a:rPr lang="fr-FR" dirty="0" err="1" smtClean="0"/>
              <a:t>NanoBio</a:t>
            </a:r>
            <a:r>
              <a:rPr lang="fr-FR" dirty="0" smtClean="0"/>
              <a:t>. In the </a:t>
            </a:r>
            <a:r>
              <a:rPr lang="fr-FR" dirty="0" err="1" smtClean="0"/>
              <a:t>Energy</a:t>
            </a:r>
            <a:r>
              <a:rPr lang="fr-FR" dirty="0" smtClean="0"/>
              <a:t> area, </a:t>
            </a:r>
            <a:r>
              <a:rPr lang="fr-FR" dirty="0" err="1" smtClean="0"/>
              <a:t>GreEn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connected</a:t>
            </a:r>
            <a:r>
              <a:rPr lang="fr-FR" dirty="0" smtClean="0"/>
              <a:t> to </a:t>
            </a:r>
            <a:r>
              <a:rPr lang="fr-FR" dirty="0" err="1" smtClean="0"/>
              <a:t>Tenerrdis</a:t>
            </a:r>
            <a:r>
              <a:rPr lang="fr-FR" dirty="0" smtClean="0"/>
              <a:t>.</a:t>
            </a:r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50537" indent="-288668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54672" indent="-230934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16541" indent="-230934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78410" indent="-230934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40279" indent="-23093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3002149" indent="-23093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64018" indent="-23093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925887" indent="-230934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fld id="{256E4BDF-7F83-481D-B369-19824EE83A1A}" type="slidenum">
              <a:rPr lang="fr-FR" sz="1200">
                <a:latin typeface="Arial" charset="0"/>
              </a:rPr>
              <a:pPr eaLnBrk="1" hangingPunct="1"/>
              <a:t>2</a:t>
            </a:fld>
            <a:endParaRPr lang="fr-F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79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66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y a cinquante ans l'université française vivait un développement universitaire de forte croissance, tant par le nombre des étudiants que par le développement de la recherche.</a:t>
            </a:r>
          </a:p>
          <a:p>
            <a:r>
              <a:rPr lang="fr-FR" dirty="0"/>
              <a:t>  </a:t>
            </a:r>
          </a:p>
          <a:p>
            <a:r>
              <a:rPr lang="fr-FR" b="1" dirty="0"/>
              <a:t>Louis Weil</a:t>
            </a:r>
            <a:r>
              <a:rPr lang="fr-FR" dirty="0"/>
              <a:t>, Doyen de la faculté des sciences, fut avant l’heure un précurseur des relations de l’université avec l’industrie et avec la cité. Sa conception du domaine universitaire a permis de répondre avec souplesse et efficacité au développement de la recherche et de l’enseignement.</a:t>
            </a:r>
          </a:p>
          <a:p>
            <a:r>
              <a:rPr lang="fr-FR" dirty="0"/>
              <a:t>On doit saluer ici ses visions d'avenir pour l'université et ses dons d'anticipation.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57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10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40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00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3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0" y="-12700"/>
            <a:ext cx="9144000" cy="6897688"/>
            <a:chOff x="0" y="-8"/>
            <a:chExt cx="5760" cy="4345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-8"/>
              <a:ext cx="5760" cy="4345"/>
              <a:chOff x="0" y="-8"/>
              <a:chExt cx="5760" cy="4345"/>
            </a:xfrm>
          </p:grpSpPr>
          <p:pic>
            <p:nvPicPr>
              <p:cNvPr id="8" name="Image 3" descr="im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 descr="charte_logo_GIANT-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45" t="21158" r="8264" b="32082"/>
              <a:stretch>
                <a:fillRect/>
              </a:stretch>
            </p:blipFill>
            <p:spPr bwMode="auto">
              <a:xfrm>
                <a:off x="0" y="-8"/>
                <a:ext cx="5760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6" descr="Logo_Imagine_Grenob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22" b="14600"/>
            <a:stretch>
              <a:fillRect/>
            </a:stretch>
          </p:blipFill>
          <p:spPr bwMode="auto">
            <a:xfrm>
              <a:off x="4119" y="2079"/>
              <a:ext cx="1641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079500" y="3824288"/>
            <a:ext cx="489743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dirty="0"/>
              <a:t>Grenoble Innovation for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079500" y="4419600"/>
            <a:ext cx="6400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dirty="0"/>
              <a:t>Advanced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8152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fr-FR" smtClean="0"/>
              <a:t>GIANT  l  03 JANVIER 2013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17A23E-25C7-4F4F-A132-9B25EA321A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349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logo_giant_ve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11150"/>
            <a:ext cx="21780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5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5132784" y="6356350"/>
            <a:ext cx="2895600" cy="365125"/>
          </a:xfrm>
        </p:spPr>
        <p:txBody>
          <a:bodyPr/>
          <a:lstStyle/>
          <a:p>
            <a:pPr algn="r"/>
            <a:r>
              <a:rPr lang="fr-FR" dirty="0" smtClean="0"/>
              <a:t>GIANT  l  03 JANVIER 2013</a:t>
            </a:r>
            <a:endParaRPr lang="fr-FR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992380" y="6356350"/>
            <a:ext cx="694420" cy="365125"/>
          </a:xfrm>
        </p:spPr>
        <p:txBody>
          <a:bodyPr/>
          <a:lstStyle/>
          <a:p>
            <a:fld id="{5017A23E-25C7-4F4F-A132-9B25EA321A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11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fr-FR" dirty="0" smtClean="0"/>
              <a:t>GIANT  l  03 JANVIER 2013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17A23E-25C7-4F4F-A132-9B25EA321A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3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0" y="-12700"/>
            <a:ext cx="9144000" cy="6897688"/>
            <a:chOff x="0" y="-8"/>
            <a:chExt cx="5760" cy="4345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0" y="-8"/>
              <a:ext cx="5760" cy="4345"/>
              <a:chOff x="0" y="-8"/>
              <a:chExt cx="5760" cy="4345"/>
            </a:xfrm>
          </p:grpSpPr>
          <p:pic>
            <p:nvPicPr>
              <p:cNvPr id="8" name="Image 3" descr="im1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5" descr="charte_logo_GIANT-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45" t="21158" r="8264" b="32082"/>
              <a:stretch>
                <a:fillRect/>
              </a:stretch>
            </p:blipFill>
            <p:spPr bwMode="auto">
              <a:xfrm>
                <a:off x="0" y="-8"/>
                <a:ext cx="5760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6" descr="Logo_Imagine_Grenob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22" b="14600"/>
            <a:stretch>
              <a:fillRect/>
            </a:stretch>
          </p:blipFill>
          <p:spPr bwMode="auto">
            <a:xfrm>
              <a:off x="4119" y="2079"/>
              <a:ext cx="1641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079500" y="3824288"/>
            <a:ext cx="489743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dirty="0" smtClean="0"/>
              <a:t>Merci de votre attention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246E8-225A-4F29-A078-0460CE0070F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1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C105E8-02E2-4F92-B452-2C4A2D79793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872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B9CFF4-40BF-4564-A6D3-6738A69D6EF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554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Modifiez les styles du texte du masque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Deuxième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Troisième niveau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Quatrième niveau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Arial" pitchFamily="34" charset="0"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Cinquième niveau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2784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dirty="0" smtClean="0"/>
              <a:t>GIANT  l  03 JANVIER 2013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92380" y="6356350"/>
            <a:ext cx="69442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017A23E-25C7-4F4F-A132-9B25EA321A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Line 15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dirty="0"/>
          </a:p>
        </p:txBody>
      </p:sp>
      <p:pic>
        <p:nvPicPr>
          <p:cNvPr id="11" name="Picture 14" descr="logo_giant_vert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11150"/>
            <a:ext cx="21780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2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49" r:id="rId3"/>
    <p:sldLayoutId id="2147483658" r:id="rId4"/>
    <p:sldLayoutId id="2147483656" r:id="rId5"/>
    <p:sldLayoutId id="2147483659" r:id="rId6"/>
    <p:sldLayoutId id="2147483660" r:id="rId7"/>
    <p:sldLayoutId id="214748366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0A738"/>
        </a:buClr>
        <a:buSzTx/>
        <a:buFont typeface="Wingdings" pitchFamily="2" charset="2"/>
        <a:buChar char="Ø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0A738"/>
        </a:buClr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0A738"/>
        </a:buClr>
        <a:buSzTx/>
        <a:buFont typeface="Arial" pitchFamily="34" charset="0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0A738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0A738"/>
        </a:buClr>
        <a:buSzTx/>
        <a:buFont typeface="Arial" pitchFamily="34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hyperlink" Target="http://www.giant-grenoble.org/" TargetMode="External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34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18" Type="http://schemas.openxmlformats.org/officeDocument/2006/relationships/image" Target="../media/image95.jpeg"/><Relationship Id="rId3" Type="http://schemas.openxmlformats.org/officeDocument/2006/relationships/image" Target="../media/image34.jpe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17" Type="http://schemas.openxmlformats.org/officeDocument/2006/relationships/image" Target="../media/image94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5" Type="http://schemas.openxmlformats.org/officeDocument/2006/relationships/image" Target="../media/image9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Relationship Id="rId14" Type="http://schemas.openxmlformats.org/officeDocument/2006/relationships/image" Target="../media/image9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34.jpeg"/><Relationship Id="rId7" Type="http://schemas.openxmlformats.org/officeDocument/2006/relationships/image" Target="../media/image99.jpeg"/><Relationship Id="rId12" Type="http://schemas.openxmlformats.org/officeDocument/2006/relationships/image" Target="../media/image10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fr/imgres?imgurl=http://www.ecoles2commerce.com/uploads/images/logos_ecoles/esc-grenoble.gif&amp;imgrefurl=http://www.ecoles2commerce.com/ecoles/fiches/esc-grenoble.html&amp;usg=__zqDucVMI8PS86buRuwsr7-IGAq8=&amp;h=159&amp;w=140&amp;sz=4&amp;hl=fr&amp;start=2&amp;tbnid=-n3F3rnTZRLiYM:&amp;tbnh=97&amp;tbnw=85&amp;prev=/images?q=grenoble+em&amp;gbv=2&amp;hl=fr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18" Type="http://schemas.openxmlformats.org/officeDocument/2006/relationships/image" Target="../media/image52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jpeg"/><Relationship Id="rId20" Type="http://schemas.openxmlformats.org/officeDocument/2006/relationships/image" Target="../media/image5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49.jpeg"/><Relationship Id="rId10" Type="http://schemas.openxmlformats.org/officeDocument/2006/relationships/image" Target="../media/image45.jpeg"/><Relationship Id="rId19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hyperlink" Target="http://images.google.fr/imgres?imgurl=http://twideco.files.wordpress.com/2008/10/thales-logo_high1.jpg&amp;imgrefurl=http://twideco.wordpress.com/2008/10/13/&amp;usg=__zUAvR8M81tcGi03U7_OKsBtV_ZE=&amp;h=570&amp;w=2300&amp;sz=82&amp;hl=fr&amp;start=1&amp;um=1&amp;tbnid=IFN2A9_9QYXJKM:&amp;tbnh=37&amp;tbnw=150&amp;prev=/images?q=thales&amp;hl=fr&amp;um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44000" cy="6897688"/>
            <a:chOff x="0" y="-8"/>
            <a:chExt cx="5760" cy="434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-8"/>
              <a:ext cx="5760" cy="4345"/>
              <a:chOff x="0" y="-8"/>
              <a:chExt cx="5760" cy="4345"/>
            </a:xfrm>
          </p:grpSpPr>
          <p:pic>
            <p:nvPicPr>
              <p:cNvPr id="7" name="Image 3" descr="im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5" descr="charte_logo_GIANT-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45" t="21158" r="8264" b="32082"/>
              <a:stretch>
                <a:fillRect/>
              </a:stretch>
            </p:blipFill>
            <p:spPr bwMode="auto">
              <a:xfrm>
                <a:off x="0" y="-8"/>
                <a:ext cx="5760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6" descr="Logo_Imagine_Grenobl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22" b="14600"/>
            <a:stretch>
              <a:fillRect/>
            </a:stretch>
          </p:blipFill>
          <p:spPr bwMode="auto">
            <a:xfrm>
              <a:off x="4119" y="2079"/>
              <a:ext cx="1641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79500" y="3824288"/>
            <a:ext cx="489743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dirty="0"/>
              <a:t>Grenoble Innovation for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79500" y="4224284"/>
            <a:ext cx="6400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dirty="0"/>
              <a:t>Advanced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3079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5"/>
          <p:cNvSpPr>
            <a:spLocks noChangeArrowheads="1"/>
          </p:cNvSpPr>
          <p:nvPr/>
        </p:nvSpPr>
        <p:spPr bwMode="auto">
          <a:xfrm rot="6591438">
            <a:off x="6449870" y="4050802"/>
            <a:ext cx="1784350" cy="3538537"/>
          </a:xfrm>
          <a:prstGeom prst="ellipse">
            <a:avLst/>
          </a:prstGeom>
          <a:noFill/>
          <a:ln w="38100" algn="ctr">
            <a:solidFill>
              <a:srgbClr val="3160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139196" y="5481441"/>
            <a:ext cx="3004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 smtClean="0">
                <a:latin typeface="Century Gothic" pitchFamily="34" charset="0"/>
              </a:rPr>
              <a:t>Institutional support and local infrastructures</a:t>
            </a:r>
            <a:endParaRPr lang="en-GB" sz="1600" b="1" dirty="0" smtClean="0">
              <a:latin typeface="Century Gothic" pitchFamily="34" charset="0"/>
              <a:cs typeface="Arial" pitchFamily="34" charset="0"/>
            </a:endParaRPr>
          </a:p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>
                <a:latin typeface="Century Gothic" pitchFamily="34" charset="0"/>
                <a:cs typeface="Arial" pitchFamily="34" charset="0"/>
              </a:rPr>
              <a:t>i</a:t>
            </a:r>
            <a:r>
              <a:rPr lang="en-GB" sz="1600" b="1" dirty="0" smtClean="0">
                <a:latin typeface="Century Gothic" pitchFamily="34" charset="0"/>
                <a:cs typeface="Arial" pitchFamily="34" charset="0"/>
              </a:rPr>
              <a:t>n line with major societal challenges</a:t>
            </a:r>
            <a:endParaRPr lang="fr-FR" sz="16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>
                <a:solidFill>
                  <a:srgbClr val="006600"/>
                </a:solidFill>
                <a:latin typeface="Century Gothic" pitchFamily="34" charset="0"/>
              </a:rPr>
              <a:t>2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. </a:t>
            </a:r>
            <a:r>
              <a:rPr lang="fr-FR" sz="3200" b="1" dirty="0" err="1" smtClean="0">
                <a:solidFill>
                  <a:srgbClr val="006600"/>
                </a:solidFill>
                <a:latin typeface="Century Gothic" pitchFamily="34" charset="0"/>
              </a:rPr>
              <a:t>Facts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 and figures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163774" y="1987679"/>
            <a:ext cx="7481888" cy="431006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Wingdings" pitchFamily="2" charset="2"/>
              <a:buChar char="Ø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Arial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Arial" pitchFamily="34" charset="0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>Listed as « </a:t>
            </a:r>
            <a:r>
              <a:rPr lang="en-US" sz="1800" dirty="0" err="1" smtClean="0">
                <a:solidFill>
                  <a:srgbClr val="000000"/>
                </a:solidFill>
                <a:latin typeface="Tahoma"/>
              </a:rPr>
              <a:t>EcoCité</a:t>
            </a: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> », both urban, scientific, academic and economic, located on an area of ​​250 hectares 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Tahoma"/>
              </a:rPr>
            </a:b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Tahoma"/>
              </a:rPr>
            </a:b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>An investment of 1.3 billion euros over 15 years, divided between </a:t>
            </a:r>
          </a:p>
          <a:p>
            <a:pPr lvl="1">
              <a:buSzPts val="2100"/>
              <a:buFont typeface="Tahoma" pitchFamily="34" charset="0"/>
              <a:buChar char="●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the scientific and academic GIANT project (600 M €) </a:t>
            </a:r>
          </a:p>
          <a:p>
            <a:pPr lvl="1">
              <a:buSzPts val="2100"/>
              <a:buFont typeface="Tahoma" pitchFamily="34" charset="0"/>
              <a:buChar char="●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the urban development program (300 M €) </a:t>
            </a:r>
          </a:p>
          <a:p>
            <a:pPr lvl="1">
              <a:buSzPts val="2100"/>
              <a:buFont typeface="Tahoma" pitchFamily="34" charset="0"/>
              <a:buChar char="●"/>
              <a:defRPr/>
            </a:pPr>
            <a:r>
              <a:rPr lang="fr-FR" sz="1600" dirty="0" smtClean="0">
                <a:solidFill>
                  <a:srgbClr val="000000"/>
                </a:solidFill>
                <a:latin typeface="Tahoma"/>
              </a:rPr>
              <a:t>the infrastructure (400 M €) </a:t>
            </a:r>
            <a:endParaRPr lang="fr-FR" dirty="0" smtClean="0">
              <a:solidFill>
                <a:srgbClr val="000000"/>
              </a:solidFill>
              <a:latin typeface="Tahoma"/>
            </a:endParaRPr>
          </a:p>
          <a:p>
            <a:pPr marL="0" indent="0">
              <a:buFontTx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>850 000 </a:t>
            </a:r>
            <a:r>
              <a:rPr lang="en-US" sz="1800" dirty="0" err="1" smtClean="0">
                <a:solidFill>
                  <a:srgbClr val="000000"/>
                </a:solidFill>
                <a:latin typeface="Tahoma"/>
              </a:rPr>
              <a:t>sqm</a:t>
            </a:r>
            <a:r>
              <a:rPr lang="en-US" sz="1800" dirty="0" smtClean="0">
                <a:solidFill>
                  <a:srgbClr val="000000"/>
                </a:solidFill>
                <a:latin typeface="Tahoma"/>
              </a:rPr>
              <a:t> floor area in the forthcoming 15 years, including</a:t>
            </a:r>
          </a:p>
          <a:p>
            <a:pPr lvl="1">
              <a:buSzPts val="2100"/>
              <a:buFont typeface="Tahoma" pitchFamily="34" charset="0"/>
              <a:buChar char="●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200 000 </a:t>
            </a:r>
            <a:r>
              <a:rPr lang="en-US" sz="1600" dirty="0" err="1" smtClean="0">
                <a:solidFill>
                  <a:srgbClr val="000000"/>
                </a:solidFill>
                <a:latin typeface="Tahoma"/>
              </a:rPr>
              <a:t>sqm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 of commercial property </a:t>
            </a:r>
          </a:p>
          <a:p>
            <a:pPr lvl="1">
              <a:buSzPts val="2100"/>
              <a:buFont typeface="Tahoma" pitchFamily="34" charset="0"/>
              <a:buChar char="●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100 000 </a:t>
            </a:r>
            <a:r>
              <a:rPr lang="en-US" sz="1600" dirty="0" err="1" smtClean="0">
                <a:solidFill>
                  <a:srgbClr val="000000"/>
                </a:solidFill>
                <a:latin typeface="Tahoma"/>
              </a:rPr>
              <a:t>sqm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 of university buildings </a:t>
            </a:r>
          </a:p>
          <a:p>
            <a:pPr lvl="1">
              <a:buSzPts val="2100"/>
              <a:buFont typeface="Tahoma" pitchFamily="34" charset="0"/>
              <a:buChar char="●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200 000 </a:t>
            </a:r>
            <a:r>
              <a:rPr lang="en-US" sz="1600" dirty="0" err="1" smtClean="0">
                <a:solidFill>
                  <a:srgbClr val="000000"/>
                </a:solidFill>
                <a:latin typeface="Tahoma"/>
              </a:rPr>
              <a:t>sqm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 of scientific buildings</a:t>
            </a:r>
          </a:p>
          <a:p>
            <a:pPr lvl="1">
              <a:buSzPts val="2100"/>
              <a:buFont typeface="Tahoma" pitchFamily="34" charset="0"/>
              <a:buChar char="●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25 000 </a:t>
            </a:r>
            <a:r>
              <a:rPr lang="en-US" sz="1600" dirty="0" err="1" smtClean="0">
                <a:solidFill>
                  <a:srgbClr val="000000"/>
                </a:solidFill>
                <a:latin typeface="Tahoma"/>
              </a:rPr>
              <a:t>sqm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 of shops, equipment</a:t>
            </a:r>
          </a:p>
          <a:p>
            <a:pPr lvl="1">
              <a:buSzPts val="2100"/>
              <a:buFont typeface="Tahoma" pitchFamily="34" charset="0"/>
              <a:buChar char="●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2000 family housing, 3000 students housing</a:t>
            </a:r>
            <a:endParaRPr lang="fr-FR" sz="1600" dirty="0"/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655093" y="1428104"/>
            <a:ext cx="7848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fr-FR" sz="2000" b="1" dirty="0" err="1">
                <a:latin typeface="Century Gothic" pitchFamily="34" charset="0"/>
              </a:rPr>
              <a:t>Among</a:t>
            </a:r>
            <a:r>
              <a:rPr lang="fr-FR" sz="2000" b="1" dirty="0">
                <a:latin typeface="Century Gothic" pitchFamily="34" charset="0"/>
              </a:rPr>
              <a:t> the top public-</a:t>
            </a:r>
            <a:r>
              <a:rPr lang="fr-FR" sz="2000" b="1" dirty="0" err="1">
                <a:latin typeface="Century Gothic" pitchFamily="34" charset="0"/>
              </a:rPr>
              <a:t>private</a:t>
            </a:r>
            <a:r>
              <a:rPr lang="fr-FR" sz="2000" b="1" dirty="0">
                <a:latin typeface="Century Gothic" pitchFamily="34" charset="0"/>
              </a:rPr>
              <a:t> </a:t>
            </a:r>
            <a:r>
              <a:rPr lang="fr-FR" sz="2000" b="1" dirty="0" err="1">
                <a:latin typeface="Century Gothic" pitchFamily="34" charset="0"/>
              </a:rPr>
              <a:t>investment</a:t>
            </a:r>
            <a:r>
              <a:rPr lang="fr-FR" sz="2000" b="1" dirty="0">
                <a:latin typeface="Century Gothic" pitchFamily="34" charset="0"/>
              </a:rPr>
              <a:t> in France 2010-2025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9"/>
          <a:stretch>
            <a:fillRect/>
          </a:stretch>
        </p:blipFill>
        <p:spPr bwMode="auto">
          <a:xfrm>
            <a:off x="5422025" y="6359117"/>
            <a:ext cx="742170" cy="43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93" y="6318563"/>
            <a:ext cx="734750" cy="4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80" y="2114838"/>
            <a:ext cx="1176459" cy="105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935" y="4539626"/>
            <a:ext cx="6540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72" y="4539626"/>
            <a:ext cx="871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36" y="5044451"/>
            <a:ext cx="1439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91" y="3283872"/>
            <a:ext cx="11239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3. Objectives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3" name="ZoneTexte 4"/>
          <p:cNvSpPr txBox="1">
            <a:spLocks noChangeArrowheads="1"/>
          </p:cNvSpPr>
          <p:nvPr/>
        </p:nvSpPr>
        <p:spPr bwMode="auto">
          <a:xfrm>
            <a:off x="263596" y="1184893"/>
            <a:ext cx="7704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b="1" noProof="0" dirty="0" smtClean="0"/>
              <a:t>Attracting world-class </a:t>
            </a:r>
            <a:r>
              <a:rPr lang="en-GB" noProof="0" dirty="0" smtClean="0"/>
              <a:t>researchers, engineers, innovators, professors, 	and students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176212" y="1804464"/>
            <a:ext cx="7704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noProof="0" dirty="0" smtClean="0"/>
              <a:t>Higher education + R&amp;D + advanced industry = </a:t>
            </a:r>
            <a:r>
              <a:rPr lang="en-GB" b="1" noProof="0" dirty="0" smtClean="0"/>
              <a:t>wealth and job 	creation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63774" y="2480130"/>
            <a:ext cx="7704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b="1" noProof="0" dirty="0" smtClean="0"/>
              <a:t>Quality of life </a:t>
            </a:r>
            <a:r>
              <a:rPr lang="en-GB" noProof="0" dirty="0" smtClean="0"/>
              <a:t>– urban ambition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61274" y="5057999"/>
            <a:ext cx="9205273" cy="1804876"/>
            <a:chOff x="-61274" y="5057999"/>
            <a:chExt cx="9205273" cy="1804876"/>
          </a:xfrm>
        </p:grpSpPr>
        <p:pic>
          <p:nvPicPr>
            <p:cNvPr id="7" name="Picture 3" descr="D:\Mes Documents\GIANT\00002 Communication\Photos\Copyright P. Jayet\sport\spor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2"/>
            <a:stretch/>
          </p:blipFill>
          <p:spPr bwMode="auto">
            <a:xfrm>
              <a:off x="-61274" y="5058000"/>
              <a:ext cx="370935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D:\Mes Documents\GIANT\00002 Communication\Photos\Copyright P. Jayet\sport\sport-2b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95" b="3381"/>
            <a:stretch/>
          </p:blipFill>
          <p:spPr bwMode="auto">
            <a:xfrm>
              <a:off x="3739436" y="5057999"/>
              <a:ext cx="1553527" cy="180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D:\Mes Documents\GIANT\00002 Communication\Photos\Grenoble\sem innovia\enfants jardins A0-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2"/>
            <a:stretch/>
          </p:blipFill>
          <p:spPr bwMode="auto">
            <a:xfrm>
              <a:off x="5381624" y="5062875"/>
              <a:ext cx="3762375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-51749" y="3010350"/>
            <a:ext cx="9200273" cy="1800000"/>
            <a:chOff x="-51749" y="3010350"/>
            <a:chExt cx="9200273" cy="1800000"/>
          </a:xfrm>
        </p:grpSpPr>
        <p:pic>
          <p:nvPicPr>
            <p:cNvPr id="11" name="Picture 5" descr="D:\Mes Documents\GIANT\00002 Communication\Photos\Copyright P. Jayet\grenoblois\GRENOBLE-VIE-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749" y="3010350"/>
              <a:ext cx="2977201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D:\Mes Documents\GIANT\00002 Communication\Photos\images sciences\Copyright ESRF - P. Ginter\Discussion entre scientifiques bd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777" y="3010350"/>
              <a:ext cx="274874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D:\Mes Documents\GIANT\00002 Communication\Photos\Copyright P. Jayet\moderne\TTO-Circle-41 bd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4"/>
            <a:stretch/>
          </p:blipFill>
          <p:spPr bwMode="auto">
            <a:xfrm>
              <a:off x="3020701" y="3010350"/>
              <a:ext cx="3283826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74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14676"/>
              </p:ext>
            </p:extLst>
          </p:nvPr>
        </p:nvGraphicFramePr>
        <p:xfrm>
          <a:off x="177421" y="1783000"/>
          <a:ext cx="8707271" cy="5363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3399"/>
                <a:gridCol w="2786327"/>
                <a:gridCol w="3047545"/>
              </a:tblGrid>
              <a:tr h="348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  <a:cs typeface="+mn-cs"/>
                        </a:rPr>
                        <a:t>GIANT today</a:t>
                      </a:r>
                    </a:p>
                  </a:txBody>
                  <a:tcPr marL="91455" marR="91455" marT="45722" marB="45722"/>
                </a:tc>
                <a:tc rowSpan="6">
                  <a:txBody>
                    <a:bodyPr/>
                    <a:lstStyle/>
                    <a:p>
                      <a:endParaRPr lang="en-US" sz="1800" noProof="0" dirty="0">
                        <a:latin typeface="Century Gothic" pitchFamily="34" charset="0"/>
                      </a:endParaRPr>
                    </a:p>
                  </a:txBody>
                  <a:tcPr marL="91455" marR="91455" marT="45722" marB="4572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  <a:cs typeface="+mn-cs"/>
                        </a:rPr>
                        <a:t>GIANT tomorrow</a:t>
                      </a:r>
                    </a:p>
                  </a:txBody>
                  <a:tcPr marL="91455" marR="91455" marT="45722" marB="45722"/>
                </a:tc>
              </a:tr>
              <a:tr h="348847">
                <a:tc>
                  <a:txBody>
                    <a:bodyPr/>
                    <a:lstStyle/>
                    <a:p>
                      <a:endParaRPr lang="en-US" sz="1800" noProof="0">
                        <a:latin typeface="Century Gothic" pitchFamily="34" charset="0"/>
                      </a:endParaRPr>
                    </a:p>
                  </a:txBody>
                  <a:tcPr marL="91455" marR="91455" marT="45722" marB="45722"/>
                </a:tc>
                <a:tc vMerge="1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54" marR="91454" marT="45713" marB="45713">
                    <a:gradFill flip="none" rotWithShape="1">
                      <a:gsLst>
                        <a:gs pos="0">
                          <a:srgbClr val="288CC8"/>
                        </a:gs>
                        <a:gs pos="42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noProof="0">
                        <a:latin typeface="Century Gothic" pitchFamily="34" charset="0"/>
                      </a:endParaRPr>
                    </a:p>
                  </a:txBody>
                  <a:tcPr marL="91455" marR="91455" marT="45722" marB="45722"/>
                </a:tc>
              </a:tr>
              <a:tr h="660897"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120000"/>
                        </a:lnSpc>
                        <a:buClr>
                          <a:srgbClr val="006496"/>
                        </a:buClr>
                        <a:buFont typeface="Tahoma" pitchFamily="34" charset="0"/>
                        <a:buChar char="●"/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6 000 researchers</a:t>
                      </a:r>
                    </a:p>
                  </a:txBody>
                  <a:tcPr marL="91455" marR="91455" marT="45722" marB="45722"/>
                </a:tc>
                <a:tc vMerge="1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54" marR="91454" marT="45713" marB="45713">
                    <a:gradFill flip="none" rotWithShape="1">
                      <a:gsLst>
                        <a:gs pos="0">
                          <a:srgbClr val="288CC8"/>
                        </a:gs>
                        <a:gs pos="42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Clr>
                          <a:srgbClr val="006496"/>
                        </a:buClr>
                        <a:buFont typeface="Tahoma" pitchFamily="34" charset="0"/>
                        <a:buChar char="●"/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10 000 researchers</a:t>
                      </a:r>
                    </a:p>
                  </a:txBody>
                  <a:tcPr marL="91455" marR="91455" marT="45722" marB="45722"/>
                </a:tc>
              </a:tr>
              <a:tr h="660897"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120000"/>
                        </a:lnSpc>
                        <a:buClr>
                          <a:srgbClr val="006496"/>
                        </a:buClr>
                        <a:buFont typeface="Tahoma" pitchFamily="34" charset="0"/>
                        <a:buChar char="●"/>
                      </a:pP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5 000 industrial jobs</a:t>
                      </a:r>
                    </a:p>
                  </a:txBody>
                  <a:tcPr marL="91455" marR="91455" marT="45722" marB="45722"/>
                </a:tc>
                <a:tc vMerge="1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54" marR="91454" marT="45713" marB="45713">
                    <a:gradFill flip="none" rotWithShape="1">
                      <a:gsLst>
                        <a:gs pos="0">
                          <a:srgbClr val="288CC8"/>
                        </a:gs>
                        <a:gs pos="42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Clr>
                          <a:srgbClr val="006496"/>
                        </a:buClr>
                        <a:buFont typeface="Tahoma" pitchFamily="34" charset="0"/>
                        <a:buChar char="●"/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10 000 industrial jobs</a:t>
                      </a:r>
                    </a:p>
                  </a:txBody>
                  <a:tcPr marL="91455" marR="91455" marT="45722" marB="45722"/>
                </a:tc>
              </a:tr>
              <a:tr h="380028"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120000"/>
                        </a:lnSpc>
                        <a:buClr>
                          <a:srgbClr val="006496"/>
                        </a:buClr>
                        <a:buFont typeface="Tahoma" pitchFamily="34" charset="0"/>
                        <a:buChar char="●"/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5 000 students</a:t>
                      </a:r>
                    </a:p>
                  </a:txBody>
                  <a:tcPr marL="91455" marR="91455" marT="45722" marB="45722"/>
                </a:tc>
                <a:tc vMerge="1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54" marR="91454" marT="45713" marB="45713">
                    <a:gradFill flip="none" rotWithShape="1">
                      <a:gsLst>
                        <a:gs pos="0">
                          <a:srgbClr val="288CC8"/>
                        </a:gs>
                        <a:gs pos="42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Clr>
                          <a:srgbClr val="006496"/>
                        </a:buClr>
                        <a:buFont typeface="Tahoma" pitchFamily="34" charset="0"/>
                        <a:buChar char="●"/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10 000 students</a:t>
                      </a:r>
                    </a:p>
                  </a:txBody>
                  <a:tcPr marL="91455" marR="91455" marT="45722" marB="45722"/>
                </a:tc>
              </a:tr>
              <a:tr h="380028"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120000"/>
                        </a:lnSpc>
                        <a:buClr>
                          <a:srgbClr val="006496"/>
                        </a:buClr>
                        <a:buFont typeface="Tahoma" pitchFamily="34" charset="0"/>
                        <a:buChar char="●"/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300 inhabitants</a:t>
                      </a:r>
                      <a:endParaRPr lang="en-US" sz="1800" noProof="0">
                        <a:solidFill>
                          <a:schemeClr val="tx1"/>
                        </a:solidFill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91455" marR="91455" marT="45722" marB="4572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54" marR="91454" marT="45713" marB="45713">
                    <a:gradFill flip="none" rotWithShape="1">
                      <a:gsLst>
                        <a:gs pos="0">
                          <a:srgbClr val="288CC8"/>
                        </a:gs>
                        <a:gs pos="42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Clr>
                          <a:srgbClr val="006496"/>
                        </a:buClr>
                        <a:buFont typeface="Tahoma" pitchFamily="34" charset="0"/>
                        <a:buChar char="●"/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10 000 inhabitants</a:t>
                      </a:r>
                      <a:endParaRPr lang="en-US" sz="1800" noProof="0">
                        <a:solidFill>
                          <a:schemeClr val="tx1"/>
                        </a:solidFill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91455" marR="91455" marT="45722" marB="4572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47">
                <a:tc gridSpan="3">
                  <a:txBody>
                    <a:bodyPr/>
                    <a:lstStyle/>
                    <a:p>
                      <a:endParaRPr lang="en-US" sz="1800" noProof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91455" marR="91455" marT="45722" marB="457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288CC8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54" marR="91454" marT="45713" marB="45713">
                    <a:gradFill flip="none" rotWithShape="1">
                      <a:gsLst>
                        <a:gs pos="0">
                          <a:srgbClr val="288CC8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 sz="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4" marR="91454" marT="45713" marB="45713">
                    <a:gradFill flip="none" rotWithShape="1">
                      <a:gsLst>
                        <a:gs pos="0">
                          <a:srgbClr val="288CC8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80028">
                <a:tc gridSpan="3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100 000 visitors annually</a:t>
                      </a:r>
                    </a:p>
                  </a:txBody>
                  <a:tcPr marL="91455" marR="91455" marT="45722" marB="45722"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endParaRPr lang="fr-FR" sz="1600" dirty="0" smtClean="0">
                        <a:latin typeface="+mj-lt"/>
                        <a:ea typeface="MS PGothic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028">
                <a:tc gridSpan="3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5 000 publications annually   </a:t>
                      </a:r>
                    </a:p>
                  </a:txBody>
                  <a:tcPr marL="91455" marR="91455" marT="45722" marB="45722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endParaRPr lang="fr-FR" sz="1600" dirty="0" smtClean="0">
                        <a:latin typeface="+mj-lt"/>
                        <a:ea typeface="MS PGothic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028">
                <a:tc gridSpan="3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500 patents filed annually</a:t>
                      </a:r>
                    </a:p>
                  </a:txBody>
                  <a:tcPr marL="91455" marR="91455" marT="45722" marB="45722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endParaRPr lang="fr-FR" sz="1600" dirty="0" smtClean="0">
                        <a:latin typeface="+mj-lt"/>
                        <a:ea typeface="MS PGothic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028">
                <a:tc gridSpan="3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€4 billion </a:t>
                      </a:r>
                      <a:r>
                        <a:rPr lang="en-US" sz="1800" noProof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direct and indirect annual economic impact</a:t>
                      </a:r>
                    </a:p>
                  </a:txBody>
                  <a:tcPr marL="91455" marR="91455" marT="45722" marB="45722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endParaRPr lang="fr-FR" sz="1600" dirty="0" smtClean="0">
                        <a:latin typeface="+mj-lt"/>
                        <a:ea typeface="MS PGothic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028">
                <a:tc gridSpan="3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r>
                        <a:rPr lang="en-US" sz="1800" noProof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S PGothic" pitchFamily="34" charset="-128"/>
                        </a:rPr>
                        <a:t>50 start-ups launched in past five years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Century Gothic" pitchFamily="34" charset="0"/>
                        <a:ea typeface="MS PGothic" pitchFamily="34" charset="-128"/>
                      </a:endParaRPr>
                    </a:p>
                  </a:txBody>
                  <a:tcPr marL="91455" marR="91455" marT="45722" marB="45722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endParaRPr lang="fr-FR" sz="1600" dirty="0">
                        <a:latin typeface="+mj-lt"/>
                        <a:ea typeface="MS PGothic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3. Objectives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0" y="1129090"/>
            <a:ext cx="9143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b="1" noProof="0" dirty="0" smtClean="0">
                <a:solidFill>
                  <a:srgbClr val="006600"/>
                </a:solidFill>
                <a:latin typeface="Century Gothic" pitchFamily="34" charset="0"/>
              </a:rPr>
              <a:t>Attracting world-class researchers, engineers, innovators, professors, 	firms and students</a:t>
            </a:r>
            <a:endParaRPr lang="fr-FR" b="1" dirty="0">
              <a:solidFill>
                <a:srgbClr val="0066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27796" y="1160464"/>
            <a:ext cx="7709997" cy="649288"/>
          </a:xfrm>
        </p:spPr>
        <p:txBody>
          <a:bodyPr/>
          <a:lstStyle/>
          <a:p>
            <a:r>
              <a:rPr lang="fr-FR" sz="2400" b="1" dirty="0" err="1" smtClean="0">
                <a:solidFill>
                  <a:srgbClr val="006600"/>
                </a:solidFill>
                <a:latin typeface="Century Gothic" pitchFamily="34" charset="0"/>
              </a:rPr>
              <a:t>Urban</a:t>
            </a:r>
            <a:r>
              <a:rPr lang="fr-FR" sz="2400" b="1" dirty="0" smtClean="0">
                <a:solidFill>
                  <a:srgbClr val="006600"/>
                </a:solidFill>
                <a:latin typeface="Century Gothic" pitchFamily="34" charset="0"/>
              </a:rPr>
              <a:t> ambition, </a:t>
            </a:r>
            <a:r>
              <a:rPr lang="en-US" sz="2400" b="1" dirty="0" smtClean="0">
                <a:solidFill>
                  <a:srgbClr val="006600"/>
                </a:solidFill>
                <a:latin typeface="Century Gothic" pitchFamily="34" charset="0"/>
                <a:ea typeface="MS PGothic" pitchFamily="34" charset="-128"/>
              </a:rPr>
              <a:t>a carbon-neutral site</a:t>
            </a:r>
            <a:endParaRPr lang="fr-FR" sz="2400" b="1" dirty="0" smtClean="0">
              <a:solidFill>
                <a:srgbClr val="006600"/>
              </a:solidFill>
              <a:latin typeface="Century Gothic" pitchFamily="34" charset="0"/>
            </a:endParaRPr>
          </a:p>
        </p:txBody>
      </p:sp>
      <p:pic>
        <p:nvPicPr>
          <p:cNvPr id="63491" name="Image 2" descr="im3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4" y="765177"/>
            <a:ext cx="635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49932"/>
              </p:ext>
            </p:extLst>
          </p:nvPr>
        </p:nvGraphicFramePr>
        <p:xfrm>
          <a:off x="252413" y="1916113"/>
          <a:ext cx="8640762" cy="3708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1742"/>
                <a:gridCol w="5329020"/>
              </a:tblGrid>
              <a:tr h="180018">
                <a:tc gridSpan="2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47" marR="91447" marT="45725" marB="45725">
                    <a:solidFill>
                      <a:srgbClr val="288C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>
                    <a:solidFill>
                      <a:srgbClr val="288CC8"/>
                    </a:solidFill>
                  </a:tcPr>
                </a:tc>
              </a:tr>
              <a:tr h="1008132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MS PGothic" pitchFamily="34" charset="-128"/>
                          <a:cs typeface="+mn-cs"/>
                        </a:rPr>
                        <a:t>“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MS PGothic" pitchFamily="34" charset="-128"/>
                          <a:cs typeface="+mn-cs"/>
                        </a:rPr>
                        <a:t>Greentech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MS PGothic" pitchFamily="34" charset="-128"/>
                          <a:cs typeface="+mn-cs"/>
                        </a:rPr>
                        <a:t>” energy production:</a:t>
                      </a:r>
                    </a:p>
                    <a:p>
                      <a:pPr eaLnBrk="1" hangingPunct="1"/>
                      <a:endParaRPr lang="en-US" sz="1400" b="1" kern="1200" dirty="0" smtClean="0">
                        <a:solidFill>
                          <a:schemeClr val="tx1"/>
                        </a:solidFill>
                        <a:latin typeface="+mj-lt"/>
                        <a:ea typeface="MS PGothic" pitchFamily="34" charset="-128"/>
                        <a:cs typeface="+mn-cs"/>
                      </a:endParaRPr>
                    </a:p>
                    <a:p>
                      <a:pPr eaLnBrk="1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MS PGothic" pitchFamily="34" charset="-128"/>
                          <a:cs typeface="+mn-cs"/>
                        </a:rPr>
                        <a:t>   Solar, hydrogen, hydraulic</a:t>
                      </a:r>
                    </a:p>
                  </a:txBody>
                  <a:tcPr marL="91447" marR="91447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018">
                <a:tc gridSpan="2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47" marR="91447" marT="45725" marB="45725">
                    <a:solidFill>
                      <a:srgbClr val="288C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>
                    <a:solidFill>
                      <a:srgbClr val="288CC8"/>
                    </a:solidFill>
                  </a:tcPr>
                </a:tc>
              </a:tr>
              <a:tr h="1044104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600" b="1" dirty="0" smtClean="0">
                          <a:latin typeface="Arial" charset="0"/>
                          <a:ea typeface="MS PGothic" pitchFamily="34" charset="-128"/>
                        </a:rPr>
                        <a:t>Energy efficiency:</a:t>
                      </a:r>
                    </a:p>
                    <a:p>
                      <a:pPr eaLnBrk="1" hangingPunct="1"/>
                      <a:endParaRPr lang="en-US" sz="800" b="1" dirty="0" smtClean="0">
                        <a:latin typeface="Arial" charset="0"/>
                        <a:ea typeface="MS PGothic" pitchFamily="34" charset="-128"/>
                      </a:endParaRPr>
                    </a:p>
                    <a:p>
                      <a:pPr eaLnBrk="1" hangingPunct="1"/>
                      <a:r>
                        <a:rPr lang="en-US" sz="1400" dirty="0" smtClean="0">
                          <a:latin typeface="Arial" charset="0"/>
                          <a:ea typeface="MS PGothic" pitchFamily="34" charset="-128"/>
                        </a:rPr>
                        <a:t>Low consumption buildings</a:t>
                      </a:r>
                    </a:p>
                    <a:p>
                      <a:pPr eaLnBrk="1" hangingPunct="1"/>
                      <a:r>
                        <a:rPr lang="en-US" sz="1400" dirty="0" smtClean="0">
                          <a:latin typeface="Arial" charset="0"/>
                          <a:ea typeface="MS PGothic" pitchFamily="34" charset="-128"/>
                        </a:rPr>
                        <a:t>Integrated energy management</a:t>
                      </a:r>
                    </a:p>
                  </a:txBody>
                  <a:tcPr marL="91447" marR="91447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018">
                <a:tc gridSpan="2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47" marR="91447" marT="45725" marB="45725">
                    <a:solidFill>
                      <a:srgbClr val="288C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>
                    <a:solidFill>
                      <a:srgbClr val="288CC8"/>
                    </a:solidFill>
                  </a:tcPr>
                </a:tc>
              </a:tr>
              <a:tr h="936093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600" b="1" dirty="0" smtClean="0">
                          <a:latin typeface="Arial" charset="0"/>
                          <a:ea typeface="MS PGothic" pitchFamily="34" charset="-128"/>
                        </a:rPr>
                        <a:t>Integrated mobility:</a:t>
                      </a:r>
                    </a:p>
                    <a:p>
                      <a:pPr eaLnBrk="1" hangingPunct="1"/>
                      <a:endParaRPr lang="en-US" sz="1400" b="1" dirty="0" smtClean="0">
                        <a:latin typeface="Arial" charset="0"/>
                        <a:ea typeface="MS PGothic" pitchFamily="34" charset="-128"/>
                      </a:endParaRPr>
                    </a:p>
                    <a:p>
                      <a:pPr eaLnBrk="1" hangingPunct="1"/>
                      <a:r>
                        <a:rPr lang="en-US" sz="1400" dirty="0" smtClean="0">
                          <a:latin typeface="Arial" charset="0"/>
                          <a:ea typeface="MS PGothic" pitchFamily="34" charset="-128"/>
                        </a:rPr>
                        <a:t>Electric mobility services</a:t>
                      </a:r>
                    </a:p>
                  </a:txBody>
                  <a:tcPr marL="91447" marR="91447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018">
                <a:tc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47" marR="91447" marT="45725" marB="45725">
                    <a:solidFill>
                      <a:srgbClr val="288CC8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" dirty="0">
                        <a:latin typeface="+mj-lt"/>
                      </a:endParaRPr>
                    </a:p>
                  </a:txBody>
                  <a:tcPr marL="91447" marR="91447" marT="45725" marB="45725">
                    <a:solidFill>
                      <a:srgbClr val="288CC8"/>
                    </a:solidFill>
                  </a:tcPr>
                </a:tc>
              </a:tr>
            </a:tbl>
          </a:graphicData>
        </a:graphic>
      </p:graphicFrame>
      <p:grpSp>
        <p:nvGrpSpPr>
          <p:cNvPr id="63504" name="Groupe 1"/>
          <p:cNvGrpSpPr>
            <a:grpSpLocks/>
          </p:cNvGrpSpPr>
          <p:nvPr/>
        </p:nvGrpSpPr>
        <p:grpSpPr bwMode="auto">
          <a:xfrm>
            <a:off x="3470275" y="2093913"/>
            <a:ext cx="5422900" cy="3346450"/>
            <a:chOff x="3470275" y="1949450"/>
            <a:chExt cx="5422900" cy="3346450"/>
          </a:xfrm>
        </p:grpSpPr>
        <p:grpSp>
          <p:nvGrpSpPr>
            <p:cNvPr id="63508" name="Groupe 5"/>
            <p:cNvGrpSpPr>
              <a:grpSpLocks/>
            </p:cNvGrpSpPr>
            <p:nvPr/>
          </p:nvGrpSpPr>
          <p:grpSpPr bwMode="auto">
            <a:xfrm>
              <a:off x="3624048" y="3140221"/>
              <a:ext cx="5166189" cy="1042813"/>
              <a:chOff x="3600032" y="3034084"/>
              <a:chExt cx="5165018" cy="1042988"/>
            </a:xfrm>
          </p:grpSpPr>
          <p:pic>
            <p:nvPicPr>
              <p:cNvPr id="63514" name="Picture 8" descr="Aménagement place de SFAX - noeud modal - vue 3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032" y="3034084"/>
                <a:ext cx="2647950" cy="1042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15" name="Picture 9" descr="Visiting Center - vue artist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5025" y="3036466"/>
                <a:ext cx="27400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3509" name="Image 7" descr="im27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747" r="9627" b="11"/>
            <a:stretch>
              <a:fillRect/>
            </a:stretch>
          </p:blipFill>
          <p:spPr bwMode="auto">
            <a:xfrm>
              <a:off x="3915985" y="4359953"/>
              <a:ext cx="4969678" cy="935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510" name="Groupe 8"/>
            <p:cNvGrpSpPr>
              <a:grpSpLocks/>
            </p:cNvGrpSpPr>
            <p:nvPr/>
          </p:nvGrpSpPr>
          <p:grpSpPr bwMode="auto">
            <a:xfrm>
              <a:off x="3470275" y="1949450"/>
              <a:ext cx="5422900" cy="1034876"/>
              <a:chOff x="3470809" y="1911196"/>
              <a:chExt cx="5421671" cy="1035050"/>
            </a:xfrm>
          </p:grpSpPr>
          <p:pic>
            <p:nvPicPr>
              <p:cNvPr id="63511" name="Image 7" descr="im27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7" r="46" b="69743"/>
              <a:stretch>
                <a:fillRect/>
              </a:stretch>
            </p:blipFill>
            <p:spPr bwMode="auto">
              <a:xfrm>
                <a:off x="3470809" y="1929281"/>
                <a:ext cx="5400000" cy="998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12" name="Picture 1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2330" y="1916753"/>
                <a:ext cx="2038350" cy="1023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13" name="Picture 7" descr="Photo 01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0680" y="1911196"/>
                <a:ext cx="1701800" cy="1035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ectangle 13"/>
          <p:cNvSpPr/>
          <p:nvPr/>
        </p:nvSpPr>
        <p:spPr bwMode="auto">
          <a:xfrm>
            <a:off x="6084888" y="5805488"/>
            <a:ext cx="3059112" cy="1052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3506" name="Picture 7" descr="http://images.all-free-download.com/images/graphiclarge/aepi_603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7785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7" name="ZoneTexte 22"/>
          <p:cNvSpPr txBox="1">
            <a:spLocks noChangeArrowheads="1"/>
          </p:cNvSpPr>
          <p:nvPr/>
        </p:nvSpPr>
        <p:spPr bwMode="auto">
          <a:xfrm>
            <a:off x="7524751" y="6434140"/>
            <a:ext cx="8130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/>
              <a:t>Source :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3. Objectives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752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59902"/>
              </p:ext>
            </p:extLst>
          </p:nvPr>
        </p:nvGraphicFramePr>
        <p:xfrm>
          <a:off x="374650" y="1691642"/>
          <a:ext cx="8449310" cy="4556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96903"/>
                <a:gridCol w="1166595"/>
                <a:gridCol w="736251"/>
                <a:gridCol w="1562900"/>
                <a:gridCol w="1686661"/>
              </a:tblGrid>
              <a:tr h="43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Project </a:t>
                      </a: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investment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1 300 M€ </a:t>
                      </a: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between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2010 and 2015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</a:tr>
              <a:tr h="43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Research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&amp; Education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600 M€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noProof="0" dirty="0" smtClean="0">
                          <a:latin typeface="Arial" pitchFamily="34" charset="0"/>
                          <a:cs typeface="Arial" pitchFamily="34" charset="0"/>
                        </a:rPr>
                        <a:t>including</a:t>
                      </a:r>
                      <a:endParaRPr lang="en-GB" sz="9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MINATEC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110 M€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566">
                <a:tc>
                  <a:txBody>
                    <a:bodyPr/>
                    <a:lstStyle/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NanoBio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50 M€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566">
                <a:tc>
                  <a:txBody>
                    <a:bodyPr/>
                    <a:lstStyle/>
                    <a:p>
                      <a:endParaRPr lang="fr-FR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smtClean="0">
                          <a:latin typeface="Arial" pitchFamily="34" charset="0"/>
                          <a:cs typeface="Arial" pitchFamily="34" charset="0"/>
                        </a:rPr>
                        <a:t>GreEn</a:t>
                      </a:r>
                      <a:endParaRPr lang="fr-FR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125 M€</a:t>
                      </a:r>
                    </a:p>
                  </a:txBody>
                  <a:tcPr/>
                </a:tc>
              </a:tr>
              <a:tr h="432566">
                <a:tc>
                  <a:txBody>
                    <a:bodyPr/>
                    <a:lstStyle/>
                    <a:p>
                      <a:endParaRPr lang="fr-FR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GEE &amp; RF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295 M€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Development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smtClean="0">
                          <a:latin typeface="Arial" pitchFamily="34" charset="0"/>
                          <a:cs typeface="Arial" pitchFamily="34" charset="0"/>
                        </a:rPr>
                        <a:t>300 </a:t>
                      </a: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M€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Infrastructures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400 M€</a:t>
                      </a:r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8796"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latin typeface="Arial" pitchFamily="34" charset="0"/>
                          <a:cs typeface="Arial" pitchFamily="34" charset="0"/>
                        </a:rPr>
                        <a:t>Funding</a:t>
                      </a: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noProof="0" dirty="0" smtClean="0">
                          <a:latin typeface="Arial" pitchFamily="34" charset="0"/>
                          <a:cs typeface="Arial" pitchFamily="34" charset="0"/>
                        </a:rPr>
                        <a:t>entities</a:t>
                      </a:r>
                      <a:endParaRPr lang="en-GB" sz="1600" noProof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19%  24%</a:t>
                      </a:r>
                    </a:p>
                    <a:p>
                      <a:pPr marL="1778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</a:p>
                    <a:p>
                      <a:pPr marL="17780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 33%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</a:p>
                    <a:p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Local </a:t>
                      </a: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government</a:t>
                      </a:r>
                    </a:p>
                    <a:p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European large </a:t>
                      </a: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scale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infrastructures</a:t>
                      </a:r>
                    </a:p>
                    <a:p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CEA</a:t>
                      </a:r>
                    </a:p>
                    <a:p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Private</a:t>
                      </a:r>
                      <a:endParaRPr lang="en-GB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74650" y="1150335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 </a:t>
            </a:r>
            <a:r>
              <a:rPr kumimoji="0" lang="en-GB" sz="2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ambitious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science and </a:t>
            </a:r>
            <a:r>
              <a:rPr kumimoji="0" lang="en-GB" sz="2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technology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programme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200" kern="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Funding</a:t>
            </a:r>
            <a:r>
              <a:rPr lang="fr-FR" sz="2200" kern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construction </a:t>
            </a:r>
            <a:r>
              <a:rPr lang="fr-FR" sz="2200" kern="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schedule</a:t>
            </a:r>
            <a:endParaRPr kumimoji="0" lang="fr-FR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144139" y="6356350"/>
            <a:ext cx="2895600" cy="365125"/>
          </a:xfrm>
        </p:spPr>
        <p:txBody>
          <a:bodyPr/>
          <a:lstStyle/>
          <a:p>
            <a:pPr algn="r"/>
            <a:r>
              <a:rPr lang="fr-FR" dirty="0"/>
              <a:t>GIANT  l  APRIL  03, 2013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7992380" y="6356350"/>
            <a:ext cx="69442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B0E9D6-E893-4D98-AE16-9542346D0B2D}" type="slidenum">
              <a:rPr lang="fr-FR" sz="1000" smtClean="0"/>
              <a:pPr algn="r"/>
              <a:t>14</a:t>
            </a:fld>
            <a:endParaRPr lang="fr-FR" sz="1000" dirty="0"/>
          </a:p>
        </p:txBody>
      </p:sp>
      <p:sp>
        <p:nvSpPr>
          <p:cNvPr id="7" name="ZoneTexte 6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3. Objectives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e 51"/>
          <p:cNvGrpSpPr>
            <a:grpSpLocks/>
          </p:cNvGrpSpPr>
          <p:nvPr/>
        </p:nvGrpSpPr>
        <p:grpSpPr bwMode="auto">
          <a:xfrm>
            <a:off x="6084888" y="5778500"/>
            <a:ext cx="3059112" cy="1079500"/>
            <a:chOff x="6084168" y="5777880"/>
            <a:chExt cx="3059832" cy="1080120"/>
          </a:xfrm>
        </p:grpSpPr>
        <p:sp>
          <p:nvSpPr>
            <p:cNvPr id="50" name="Rectangle 49"/>
            <p:cNvSpPr/>
            <p:nvPr/>
          </p:nvSpPr>
          <p:spPr>
            <a:xfrm>
              <a:off x="6084168" y="5804884"/>
              <a:ext cx="3059832" cy="1053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3602" name="Picture 7" descr="http://images.all-free-download.com/images/graphiclarge/aepi_6031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880" y="5777880"/>
              <a:ext cx="108012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3" name="ZoneTexte 50"/>
            <p:cNvSpPr txBox="1">
              <a:spLocks noChangeArrowheads="1"/>
            </p:cNvSpPr>
            <p:nvPr/>
          </p:nvSpPr>
          <p:spPr bwMode="auto">
            <a:xfrm>
              <a:off x="7524328" y="6433591"/>
              <a:ext cx="813234" cy="307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9pPr>
            </a:lstStyle>
            <a:p>
              <a:pPr eaLnBrk="1" hangingPunct="1"/>
              <a:r>
                <a:rPr lang="fr-FR"/>
                <a:t>Source : 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" y="765177"/>
            <a:ext cx="1476375" cy="609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&gt; </a:t>
            </a:r>
            <a:fld id="{B9A82A6F-3059-4421-8728-8841E519229D}" type="slidenum">
              <a:rPr lang="fr-FR" smtClean="0"/>
              <a:pPr>
                <a:defRPr/>
              </a:pPr>
              <a:t>15</a:t>
            </a:fld>
            <a:endParaRPr lang="fr-FR" sz="1400" b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3557" name="Image 1" descr="Spirale_gris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9" y="909638"/>
            <a:ext cx="60483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ZoneTexte 5"/>
          <p:cNvSpPr txBox="1">
            <a:spLocks noChangeArrowheads="1"/>
          </p:cNvSpPr>
          <p:nvPr/>
        </p:nvSpPr>
        <p:spPr bwMode="auto">
          <a:xfrm>
            <a:off x="1144588" y="2836865"/>
            <a:ext cx="53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1970</a:t>
            </a:r>
          </a:p>
        </p:txBody>
      </p:sp>
      <p:sp>
        <p:nvSpPr>
          <p:cNvPr id="23559" name="ZoneTexte 6"/>
          <p:cNvSpPr txBox="1">
            <a:spLocks noChangeArrowheads="1"/>
          </p:cNvSpPr>
          <p:nvPr/>
        </p:nvSpPr>
        <p:spPr bwMode="auto">
          <a:xfrm>
            <a:off x="115889" y="3213101"/>
            <a:ext cx="1431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  Louis Néel</a:t>
            </a:r>
          </a:p>
          <a:p>
            <a:pPr eaLnBrk="1" hangingPunct="1"/>
            <a:r>
              <a:rPr lang="fr-FR" sz="1200">
                <a:latin typeface="Calibri" pitchFamily="34" charset="0"/>
              </a:rPr>
              <a:t>Physics </a:t>
            </a:r>
            <a:br>
              <a:rPr lang="fr-FR" sz="1200">
                <a:latin typeface="Calibri" pitchFamily="34" charset="0"/>
              </a:rPr>
            </a:br>
            <a:r>
              <a:rPr lang="fr-FR" sz="1200">
                <a:latin typeface="Calibri" pitchFamily="34" charset="0"/>
              </a:rPr>
              <a:t>Nobel Prize</a:t>
            </a: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113088"/>
            <a:ext cx="8334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ZoneTexte 7"/>
          <p:cNvSpPr txBox="1">
            <a:spLocks noChangeArrowheads="1"/>
          </p:cNvSpPr>
          <p:nvPr/>
        </p:nvSpPr>
        <p:spPr bwMode="auto">
          <a:xfrm>
            <a:off x="4149725" y="2478090"/>
            <a:ext cx="592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XVIIIè</a:t>
            </a:r>
          </a:p>
        </p:txBody>
      </p:sp>
      <p:sp>
        <p:nvSpPr>
          <p:cNvPr id="23562" name="ZoneTexte 8"/>
          <p:cNvSpPr txBox="1">
            <a:spLocks noChangeArrowheads="1"/>
          </p:cNvSpPr>
          <p:nvPr/>
        </p:nvSpPr>
        <p:spPr bwMode="auto">
          <a:xfrm>
            <a:off x="3890964" y="3594102"/>
            <a:ext cx="140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Jacques Vaucanson</a:t>
            </a:r>
          </a:p>
          <a:p>
            <a:pPr eaLnBrk="1" hangingPunct="1"/>
            <a:r>
              <a:rPr lang="fr-FR" sz="1200">
                <a:latin typeface="Calibri" pitchFamily="34" charset="0"/>
              </a:rPr>
              <a:t>automate</a:t>
            </a:r>
          </a:p>
        </p:txBody>
      </p:sp>
      <p:pic>
        <p:nvPicPr>
          <p:cNvPr id="235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1" y="2786065"/>
            <a:ext cx="8128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ZoneTexte 11"/>
          <p:cNvSpPr txBox="1">
            <a:spLocks noChangeArrowheads="1"/>
          </p:cNvSpPr>
          <p:nvPr/>
        </p:nvSpPr>
        <p:spPr bwMode="auto">
          <a:xfrm>
            <a:off x="2371726" y="3606802"/>
            <a:ext cx="65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1850-</a:t>
            </a:r>
          </a:p>
        </p:txBody>
      </p:sp>
      <p:sp>
        <p:nvSpPr>
          <p:cNvPr id="23565" name="ZoneTexte 9"/>
          <p:cNvSpPr txBox="1">
            <a:spLocks noChangeArrowheads="1"/>
          </p:cNvSpPr>
          <p:nvPr/>
        </p:nvSpPr>
        <p:spPr bwMode="auto">
          <a:xfrm>
            <a:off x="2195514" y="2822577"/>
            <a:ext cx="1008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Louis Vicat</a:t>
            </a:r>
          </a:p>
          <a:p>
            <a:pPr eaLnBrk="1" hangingPunct="1"/>
            <a:r>
              <a:rPr lang="fr-FR" sz="1200">
                <a:latin typeface="Calibri" pitchFamily="34" charset="0"/>
              </a:rPr>
              <a:t>Artificial cement</a:t>
            </a:r>
          </a:p>
        </p:txBody>
      </p:sp>
      <p:pic>
        <p:nvPicPr>
          <p:cNvPr id="2356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2462213"/>
            <a:ext cx="7572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ZoneTexte 10"/>
          <p:cNvSpPr txBox="1">
            <a:spLocks noChangeArrowheads="1"/>
          </p:cNvSpPr>
          <p:nvPr/>
        </p:nvSpPr>
        <p:spPr bwMode="auto">
          <a:xfrm>
            <a:off x="5508625" y="3787775"/>
            <a:ext cx="839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1889</a:t>
            </a:r>
          </a:p>
        </p:txBody>
      </p:sp>
      <p:sp>
        <p:nvSpPr>
          <p:cNvPr id="23568" name="ZoneTexte 12"/>
          <p:cNvSpPr txBox="1">
            <a:spLocks noChangeArrowheads="1"/>
          </p:cNvSpPr>
          <p:nvPr/>
        </p:nvSpPr>
        <p:spPr bwMode="auto">
          <a:xfrm>
            <a:off x="5518150" y="4159252"/>
            <a:ext cx="1601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Aristide Bergès</a:t>
            </a:r>
          </a:p>
          <a:p>
            <a:pPr eaLnBrk="1" hangingPunct="1"/>
            <a:r>
              <a:rPr lang="fr-FR" sz="1200">
                <a:latin typeface="Calibri" pitchFamily="34" charset="0"/>
              </a:rPr>
              <a:t>hydro power</a:t>
            </a:r>
          </a:p>
        </p:txBody>
      </p:sp>
      <p:pic>
        <p:nvPicPr>
          <p:cNvPr id="235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097338"/>
            <a:ext cx="8636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ZoneTexte 13"/>
          <p:cNvSpPr txBox="1">
            <a:spLocks noChangeArrowheads="1"/>
          </p:cNvSpPr>
          <p:nvPr/>
        </p:nvSpPr>
        <p:spPr bwMode="auto">
          <a:xfrm>
            <a:off x="3635376" y="776288"/>
            <a:ext cx="865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1951</a:t>
            </a:r>
          </a:p>
        </p:txBody>
      </p:sp>
      <p:sp>
        <p:nvSpPr>
          <p:cNvPr id="23571" name="ZoneTexte 14"/>
          <p:cNvSpPr txBox="1">
            <a:spLocks noChangeArrowheads="1"/>
          </p:cNvSpPr>
          <p:nvPr/>
        </p:nvSpPr>
        <p:spPr bwMode="auto">
          <a:xfrm>
            <a:off x="1720850" y="838202"/>
            <a:ext cx="1627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Jean Kuntzmann</a:t>
            </a:r>
          </a:p>
          <a:p>
            <a:pPr eaLnBrk="1" hangingPunct="1"/>
            <a:r>
              <a:rPr lang="fr-FR" sz="1200">
                <a:latin typeface="Calibri" pitchFamily="34" charset="0"/>
              </a:rPr>
              <a:t>1</a:t>
            </a:r>
            <a:r>
              <a:rPr lang="fr-FR" sz="1200" baseline="30000">
                <a:latin typeface="Calibri" pitchFamily="34" charset="0"/>
              </a:rPr>
              <a:t>st</a:t>
            </a:r>
            <a:r>
              <a:rPr lang="fr-FR" sz="1200">
                <a:latin typeface="Calibri" pitchFamily="34" charset="0"/>
              </a:rPr>
              <a:t> computing lab</a:t>
            </a:r>
          </a:p>
        </p:txBody>
      </p:sp>
      <p:pic>
        <p:nvPicPr>
          <p:cNvPr id="2357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852490"/>
            <a:ext cx="6842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ZoneTexte 15"/>
          <p:cNvSpPr txBox="1">
            <a:spLocks noChangeArrowheads="1"/>
          </p:cNvSpPr>
          <p:nvPr/>
        </p:nvSpPr>
        <p:spPr bwMode="auto">
          <a:xfrm>
            <a:off x="4276725" y="876301"/>
            <a:ext cx="750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1930</a:t>
            </a:r>
          </a:p>
        </p:txBody>
      </p:sp>
      <p:sp>
        <p:nvSpPr>
          <p:cNvPr id="23574" name="ZoneTexte 16"/>
          <p:cNvSpPr txBox="1">
            <a:spLocks noChangeArrowheads="1"/>
          </p:cNvSpPr>
          <p:nvPr/>
        </p:nvSpPr>
        <p:spPr bwMode="auto">
          <a:xfrm>
            <a:off x="5057776" y="1308102"/>
            <a:ext cx="251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Jean Pomagalski</a:t>
            </a:r>
          </a:p>
          <a:p>
            <a:pPr eaLnBrk="1" hangingPunct="1"/>
            <a:r>
              <a:rPr lang="fr-FR" sz="1200">
                <a:latin typeface="Calibri" pitchFamily="34" charset="0"/>
              </a:rPr>
              <a:t>1</a:t>
            </a:r>
            <a:r>
              <a:rPr lang="fr-FR" sz="1200" baseline="30000">
                <a:latin typeface="Calibri" pitchFamily="34" charset="0"/>
              </a:rPr>
              <a:t>st</a:t>
            </a:r>
            <a:r>
              <a:rPr lang="fr-FR" sz="1200">
                <a:latin typeface="Calibri" pitchFamily="34" charset="0"/>
              </a:rPr>
              <a:t> mechanical ski lift</a:t>
            </a:r>
          </a:p>
        </p:txBody>
      </p:sp>
      <p:pic>
        <p:nvPicPr>
          <p:cNvPr id="235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219202"/>
            <a:ext cx="6699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5661025"/>
            <a:ext cx="7334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7" name="ZoneTexte 17"/>
          <p:cNvSpPr txBox="1">
            <a:spLocks noChangeArrowheads="1"/>
          </p:cNvSpPr>
          <p:nvPr/>
        </p:nvSpPr>
        <p:spPr bwMode="auto">
          <a:xfrm>
            <a:off x="1647826" y="5383213"/>
            <a:ext cx="863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1980-1990</a:t>
            </a:r>
          </a:p>
        </p:txBody>
      </p:sp>
      <p:sp>
        <p:nvSpPr>
          <p:cNvPr id="23578" name="ZoneTexte 18"/>
          <p:cNvSpPr txBox="1">
            <a:spLocks noChangeArrowheads="1"/>
          </p:cNvSpPr>
          <p:nvPr/>
        </p:nvSpPr>
        <p:spPr bwMode="auto">
          <a:xfrm>
            <a:off x="360364" y="5653089"/>
            <a:ext cx="2097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Claude Lorius, glaciologist, Blue Planet Prize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Assesses the direct connection between greenhouse gas effect and climate evolution</a:t>
            </a:r>
          </a:p>
        </p:txBody>
      </p:sp>
      <p:pic>
        <p:nvPicPr>
          <p:cNvPr id="23579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3849690"/>
            <a:ext cx="5730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0" name="ZoneTexte 2058"/>
          <p:cNvSpPr txBox="1">
            <a:spLocks noChangeArrowheads="1"/>
          </p:cNvSpPr>
          <p:nvPr/>
        </p:nvSpPr>
        <p:spPr bwMode="auto">
          <a:xfrm>
            <a:off x="2579688" y="4727577"/>
            <a:ext cx="207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Xavier Jouvin</a:t>
            </a:r>
          </a:p>
          <a:p>
            <a:pPr eaLnBrk="1" hangingPunct="1"/>
            <a:r>
              <a:rPr lang="fr-FR" sz="1200">
                <a:latin typeface="Calibri" pitchFamily="34" charset="0"/>
              </a:rPr>
              <a:t>Glove making  industrial process</a:t>
            </a:r>
          </a:p>
        </p:txBody>
      </p:sp>
      <p:pic>
        <p:nvPicPr>
          <p:cNvPr id="2358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1703390"/>
            <a:ext cx="7080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2" name="ZoneTexte 30"/>
          <p:cNvSpPr txBox="1">
            <a:spLocks noChangeArrowheads="1"/>
          </p:cNvSpPr>
          <p:nvPr/>
        </p:nvSpPr>
        <p:spPr bwMode="auto">
          <a:xfrm>
            <a:off x="1719264" y="1436690"/>
            <a:ext cx="674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1961</a:t>
            </a:r>
          </a:p>
        </p:txBody>
      </p:sp>
      <p:sp>
        <p:nvSpPr>
          <p:cNvPr id="23583" name="ZoneTexte 35"/>
          <p:cNvSpPr txBox="1">
            <a:spLocks noChangeArrowheads="1"/>
          </p:cNvSpPr>
          <p:nvPr/>
        </p:nvSpPr>
        <p:spPr bwMode="auto">
          <a:xfrm>
            <a:off x="323851" y="1862139"/>
            <a:ext cx="142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Rudolf Mössbauer,</a:t>
            </a:r>
          </a:p>
          <a:p>
            <a:pPr eaLnBrk="1" hangingPunct="1"/>
            <a:r>
              <a:rPr lang="fr-FR" sz="1200">
                <a:latin typeface="Calibri" pitchFamily="34" charset="0"/>
              </a:rPr>
              <a:t>Physics Nobel Prize</a:t>
            </a:r>
          </a:p>
        </p:txBody>
      </p:sp>
      <p:sp>
        <p:nvSpPr>
          <p:cNvPr id="23584" name="ZoneTexte 28"/>
          <p:cNvSpPr txBox="1">
            <a:spLocks noChangeArrowheads="1"/>
          </p:cNvSpPr>
          <p:nvPr/>
        </p:nvSpPr>
        <p:spPr bwMode="auto">
          <a:xfrm>
            <a:off x="1144588" y="4292602"/>
            <a:ext cx="576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1985</a:t>
            </a:r>
          </a:p>
        </p:txBody>
      </p:sp>
      <p:sp>
        <p:nvSpPr>
          <p:cNvPr id="23585" name="ZoneTexte 29"/>
          <p:cNvSpPr txBox="1">
            <a:spLocks noChangeArrowheads="1"/>
          </p:cNvSpPr>
          <p:nvPr/>
        </p:nvSpPr>
        <p:spPr bwMode="auto">
          <a:xfrm>
            <a:off x="360363" y="4543427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Klaus Von Klitzing, Physics Nobel prize</a:t>
            </a:r>
          </a:p>
        </p:txBody>
      </p:sp>
      <p:pic>
        <p:nvPicPr>
          <p:cNvPr id="2358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4430715"/>
            <a:ext cx="5159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7" name="ZoneTexte 24"/>
          <p:cNvSpPr txBox="1">
            <a:spLocks noChangeArrowheads="1"/>
          </p:cNvSpPr>
          <p:nvPr/>
        </p:nvSpPr>
        <p:spPr bwMode="auto">
          <a:xfrm>
            <a:off x="3862389" y="5830890"/>
            <a:ext cx="498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1987</a:t>
            </a:r>
          </a:p>
        </p:txBody>
      </p:sp>
      <p:sp>
        <p:nvSpPr>
          <p:cNvPr id="23588" name="ZoneTexte 25"/>
          <p:cNvSpPr txBox="1">
            <a:spLocks noChangeArrowheads="1"/>
          </p:cNvSpPr>
          <p:nvPr/>
        </p:nvSpPr>
        <p:spPr bwMode="auto">
          <a:xfrm>
            <a:off x="3070226" y="6351589"/>
            <a:ext cx="423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Alim-Louis Benabid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Neuronal stimulation for parkinson disease</a:t>
            </a:r>
          </a:p>
        </p:txBody>
      </p:sp>
      <p:pic>
        <p:nvPicPr>
          <p:cNvPr id="2358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5694365"/>
            <a:ext cx="714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51475"/>
            <a:ext cx="10683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1" name="ZoneTexte 2047"/>
          <p:cNvSpPr txBox="1">
            <a:spLocks noChangeArrowheads="1"/>
          </p:cNvSpPr>
          <p:nvPr/>
        </p:nvSpPr>
        <p:spPr bwMode="auto">
          <a:xfrm>
            <a:off x="6867526" y="5095877"/>
            <a:ext cx="757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2007</a:t>
            </a:r>
          </a:p>
        </p:txBody>
      </p:sp>
      <p:sp>
        <p:nvSpPr>
          <p:cNvPr id="23592" name="ZoneTexte 2048"/>
          <p:cNvSpPr txBox="1">
            <a:spLocks noChangeArrowheads="1"/>
          </p:cNvSpPr>
          <p:nvPr/>
        </p:nvSpPr>
        <p:spPr bwMode="auto">
          <a:xfrm>
            <a:off x="7294564" y="5502277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Joseph Sifakis</a:t>
            </a:r>
          </a:p>
          <a:p>
            <a:pPr eaLnBrk="1" hangingPunct="1"/>
            <a:r>
              <a:rPr lang="fr-FR" sz="1200">
                <a:latin typeface="Calibri" pitchFamily="34" charset="0"/>
              </a:rPr>
              <a:t>2007 Turing prize</a:t>
            </a:r>
          </a:p>
        </p:txBody>
      </p:sp>
      <p:pic>
        <p:nvPicPr>
          <p:cNvPr id="23593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787777"/>
            <a:ext cx="12954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4" name="ZoneTexte 2055"/>
          <p:cNvSpPr txBox="1">
            <a:spLocks noChangeArrowheads="1"/>
          </p:cNvSpPr>
          <p:nvPr/>
        </p:nvSpPr>
        <p:spPr bwMode="auto">
          <a:xfrm>
            <a:off x="7294564" y="3467102"/>
            <a:ext cx="1176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2009</a:t>
            </a:r>
          </a:p>
        </p:txBody>
      </p:sp>
      <p:sp>
        <p:nvSpPr>
          <p:cNvPr id="23595" name="ZoneTexte 2056"/>
          <p:cNvSpPr txBox="1">
            <a:spLocks noChangeArrowheads="1"/>
          </p:cNvSpPr>
          <p:nvPr/>
        </p:nvSpPr>
        <p:spPr bwMode="auto">
          <a:xfrm>
            <a:off x="7340785" y="2701927"/>
            <a:ext cx="18482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dirty="0">
                <a:latin typeface="Calibri" pitchFamily="34" charset="0"/>
              </a:rPr>
              <a:t>Ada </a:t>
            </a:r>
            <a:r>
              <a:rPr lang="fr-FR" sz="1200" dirty="0" err="1">
                <a:latin typeface="Calibri" pitchFamily="34" charset="0"/>
              </a:rPr>
              <a:t>Yonath</a:t>
            </a:r>
            <a:r>
              <a:rPr lang="fr-FR" sz="1200" dirty="0">
                <a:latin typeface="Calibri" pitchFamily="34" charset="0"/>
              </a:rPr>
              <a:t> &amp; </a:t>
            </a:r>
            <a:r>
              <a:rPr lang="fr-FR" sz="1200" dirty="0" err="1">
                <a:latin typeface="Calibri" pitchFamily="34" charset="0"/>
              </a:rPr>
              <a:t>Venkatraman</a:t>
            </a:r>
            <a:r>
              <a:rPr lang="fr-FR" sz="1200" dirty="0">
                <a:latin typeface="Calibri" pitchFamily="34" charset="0"/>
              </a:rPr>
              <a:t> </a:t>
            </a:r>
            <a:r>
              <a:rPr lang="fr-FR" sz="1200" dirty="0" err="1">
                <a:latin typeface="Calibri" pitchFamily="34" charset="0"/>
              </a:rPr>
              <a:t>Ramakrishnan</a:t>
            </a:r>
            <a:endParaRPr lang="fr-FR" sz="1200" dirty="0">
              <a:latin typeface="Calibri" pitchFamily="34" charset="0"/>
            </a:endParaRPr>
          </a:p>
          <a:p>
            <a:pPr eaLnBrk="1" hangingPunct="1"/>
            <a:r>
              <a:rPr lang="fr-FR" sz="1200" dirty="0" err="1">
                <a:latin typeface="Calibri" pitchFamily="34" charset="0"/>
              </a:rPr>
              <a:t>Chemistry</a:t>
            </a:r>
            <a:r>
              <a:rPr lang="fr-FR" sz="1200" dirty="0">
                <a:latin typeface="Calibri" pitchFamily="34" charset="0"/>
              </a:rPr>
              <a:t> Nobel </a:t>
            </a:r>
            <a:r>
              <a:rPr lang="fr-FR" sz="1200" dirty="0" smtClean="0">
                <a:latin typeface="Calibri" pitchFamily="34" charset="0"/>
              </a:rPr>
              <a:t> </a:t>
            </a:r>
            <a:r>
              <a:rPr lang="fr-FR" sz="1200" dirty="0" err="1" smtClean="0">
                <a:latin typeface="Calibri" pitchFamily="34" charset="0"/>
              </a:rPr>
              <a:t>Prize</a:t>
            </a:r>
            <a:endParaRPr lang="fr-FR" sz="1200" dirty="0">
              <a:latin typeface="Calibri" pitchFamily="34" charset="0"/>
            </a:endParaRPr>
          </a:p>
        </p:txBody>
      </p:sp>
      <p:sp>
        <p:nvSpPr>
          <p:cNvPr id="23596" name="ZoneTexte 51"/>
          <p:cNvSpPr txBox="1">
            <a:spLocks noChangeArrowheads="1"/>
          </p:cNvSpPr>
          <p:nvPr/>
        </p:nvSpPr>
        <p:spPr bwMode="auto">
          <a:xfrm>
            <a:off x="5284789" y="2070102"/>
            <a:ext cx="8715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1907</a:t>
            </a:r>
          </a:p>
        </p:txBody>
      </p:sp>
      <p:pic>
        <p:nvPicPr>
          <p:cNvPr id="23597" name="Picture 5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397125"/>
            <a:ext cx="1155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8" name="ZoneTexte 53"/>
          <p:cNvSpPr txBox="1">
            <a:spLocks noChangeArrowheads="1"/>
          </p:cNvSpPr>
          <p:nvPr/>
        </p:nvSpPr>
        <p:spPr bwMode="auto">
          <a:xfrm>
            <a:off x="6338889" y="2185989"/>
            <a:ext cx="232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>
                <a:latin typeface="Calibri" pitchFamily="34" charset="0"/>
              </a:rPr>
              <a:t>Abel Rossignol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creates</a:t>
            </a:r>
            <a:r>
              <a:rPr lang="fr-FR" sz="1200">
                <a:latin typeface="Calibri" pitchFamily="34" charset="0"/>
              </a:rPr>
              <a:t> the first ski</a:t>
            </a:r>
          </a:p>
        </p:txBody>
      </p:sp>
      <p:sp>
        <p:nvSpPr>
          <p:cNvPr id="23599" name="ZoneTexte 1"/>
          <p:cNvSpPr txBox="1">
            <a:spLocks noChangeArrowheads="1"/>
          </p:cNvSpPr>
          <p:nvPr/>
        </p:nvSpPr>
        <p:spPr bwMode="auto">
          <a:xfrm>
            <a:off x="2546350" y="2554288"/>
            <a:ext cx="657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sz="1200" b="1">
                <a:solidFill>
                  <a:srgbClr val="FF0000"/>
                </a:solidFill>
                <a:latin typeface="Calibri" pitchFamily="34" charset="0"/>
              </a:rPr>
              <a:t>1817</a:t>
            </a: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115889" y="172379"/>
            <a:ext cx="6411118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4. Key </a:t>
            </a:r>
            <a:r>
              <a:rPr lang="fr-FR" sz="2400" b="1" kern="0" dirty="0" err="1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Assets</a:t>
            </a: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A </a:t>
            </a:r>
            <a:r>
              <a:rPr lang="fr-FR" sz="2400" b="1" kern="0" dirty="0" err="1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proven</a:t>
            </a:r>
            <a:r>
              <a:rPr lang="fr-FR" sz="2400" b="1" kern="0" dirty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fr-FR" sz="2400" b="1" kern="0" dirty="0" err="1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track</a:t>
            </a: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 record </a:t>
            </a:r>
            <a:r>
              <a:rPr lang="fr-FR" sz="2400" b="1" kern="0" dirty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of </a:t>
            </a: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excellence</a:t>
            </a:r>
            <a:endParaRPr lang="fr-FR" sz="2400" b="1" kern="0" dirty="0">
              <a:solidFill>
                <a:srgbClr val="006600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0427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e 19"/>
          <p:cNvGrpSpPr>
            <a:grpSpLocks/>
          </p:cNvGrpSpPr>
          <p:nvPr/>
        </p:nvGrpSpPr>
        <p:grpSpPr bwMode="auto">
          <a:xfrm>
            <a:off x="5522912" y="5596103"/>
            <a:ext cx="3059112" cy="1079500"/>
            <a:chOff x="6084168" y="5777880"/>
            <a:chExt cx="3059832" cy="1080120"/>
          </a:xfrm>
        </p:grpSpPr>
        <p:sp>
          <p:nvSpPr>
            <p:cNvPr id="21" name="Rectangle 20"/>
            <p:cNvSpPr/>
            <p:nvPr/>
          </p:nvSpPr>
          <p:spPr>
            <a:xfrm>
              <a:off x="6084168" y="5804884"/>
              <a:ext cx="3059832" cy="1053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4598" name="Picture 7" descr="http://images.all-free-download.com/images/graphiclarge/aepi_6031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880" y="5777880"/>
              <a:ext cx="108012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9" name="ZoneTexte 22"/>
            <p:cNvSpPr txBox="1">
              <a:spLocks noChangeArrowheads="1"/>
            </p:cNvSpPr>
            <p:nvPr/>
          </p:nvSpPr>
          <p:spPr bwMode="auto">
            <a:xfrm>
              <a:off x="7524328" y="6433591"/>
              <a:ext cx="813234" cy="307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9pPr>
            </a:lstStyle>
            <a:p>
              <a:pPr eaLnBrk="1" hangingPunct="1"/>
              <a:r>
                <a:rPr lang="fr-FR"/>
                <a:t>Source : </a:t>
              </a:r>
            </a:p>
          </p:txBody>
        </p:sp>
      </p:grpSp>
      <p:pic>
        <p:nvPicPr>
          <p:cNvPr id="24580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7818"/>
            <a:ext cx="20161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91066"/>
            <a:ext cx="2538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4759493"/>
            <a:ext cx="17653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ZoneTexte 7"/>
          <p:cNvSpPr txBox="1">
            <a:spLocks noChangeArrowheads="1"/>
          </p:cNvSpPr>
          <p:nvPr/>
        </p:nvSpPr>
        <p:spPr bwMode="auto">
          <a:xfrm>
            <a:off x="2786062" y="1859130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b="1">
                <a:latin typeface="Calibri" pitchFamily="34" charset="0"/>
              </a:rPr>
              <a:t>Boxal</a:t>
            </a:r>
            <a:r>
              <a:rPr lang="fr-FR">
                <a:latin typeface="Calibri" pitchFamily="34" charset="0"/>
              </a:rPr>
              <a:t>: </a:t>
            </a:r>
          </a:p>
          <a:p>
            <a:pPr eaLnBrk="1" hangingPunct="1"/>
            <a:r>
              <a:rPr lang="fr-FR">
                <a:latin typeface="Calibri" pitchFamily="34" charset="0"/>
              </a:rPr>
              <a:t>the aluminum </a:t>
            </a:r>
          </a:p>
          <a:p>
            <a:pPr eaLnBrk="1" hangingPunct="1"/>
            <a:r>
              <a:rPr lang="fr-FR">
                <a:latin typeface="Calibri" pitchFamily="34" charset="0"/>
              </a:rPr>
              <a:t>bottle</a:t>
            </a:r>
          </a:p>
        </p:txBody>
      </p:sp>
      <p:sp>
        <p:nvSpPr>
          <p:cNvPr id="24584" name="ZoneTexte 8"/>
          <p:cNvSpPr txBox="1">
            <a:spLocks noChangeArrowheads="1"/>
          </p:cNvSpPr>
          <p:nvPr/>
        </p:nvSpPr>
        <p:spPr bwMode="auto">
          <a:xfrm>
            <a:off x="914399" y="3102143"/>
            <a:ext cx="280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b="1">
                <a:latin typeface="Calibri" pitchFamily="34" charset="0"/>
              </a:rPr>
              <a:t>Sti Plastics</a:t>
            </a:r>
            <a:r>
              <a:rPr lang="fr-FR">
                <a:latin typeface="Calibri" pitchFamily="34" charset="0"/>
              </a:rPr>
              <a:t>: the smart pill box!</a:t>
            </a:r>
          </a:p>
        </p:txBody>
      </p:sp>
      <p:pic>
        <p:nvPicPr>
          <p:cNvPr id="24585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5765968"/>
            <a:ext cx="1779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ZoneTexte 10"/>
          <p:cNvSpPr txBox="1">
            <a:spLocks noChangeArrowheads="1"/>
          </p:cNvSpPr>
          <p:nvPr/>
        </p:nvSpPr>
        <p:spPr bwMode="auto">
          <a:xfrm>
            <a:off x="914400" y="4669003"/>
            <a:ext cx="1427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b="1">
                <a:latin typeface="Calibri" pitchFamily="34" charset="0"/>
              </a:rPr>
              <a:t>SOITEC SOI </a:t>
            </a:r>
            <a:r>
              <a:rPr lang="fr-FR">
                <a:latin typeface="Calibri" pitchFamily="34" charset="0"/>
              </a:rPr>
              <a:t>inside the  Wii, Sony Playstation, Xbox, …</a:t>
            </a:r>
          </a:p>
        </p:txBody>
      </p:sp>
      <p:sp>
        <p:nvSpPr>
          <p:cNvPr id="24587" name="ZoneTexte 12"/>
          <p:cNvSpPr txBox="1">
            <a:spLocks noChangeArrowheads="1"/>
          </p:cNvSpPr>
          <p:nvPr/>
        </p:nvSpPr>
        <p:spPr bwMode="auto">
          <a:xfrm>
            <a:off x="5305424" y="1716253"/>
            <a:ext cx="3276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dirty="0">
                <a:latin typeface="Calibri" pitchFamily="34" charset="0"/>
              </a:rPr>
              <a:t>Over ½ of X ray s </a:t>
            </a:r>
            <a:r>
              <a:rPr lang="fr-FR" dirty="0" err="1">
                <a:latin typeface="Calibri" pitchFamily="34" charset="0"/>
              </a:rPr>
              <a:t>worldwide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realized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thanks</a:t>
            </a:r>
            <a:r>
              <a:rPr lang="fr-FR" dirty="0">
                <a:latin typeface="Calibri" pitchFamily="34" charset="0"/>
              </a:rPr>
              <a:t> to detectors </a:t>
            </a:r>
            <a:r>
              <a:rPr lang="fr-FR" dirty="0" err="1">
                <a:latin typeface="Calibri" pitchFamily="34" charset="0"/>
              </a:rPr>
              <a:t>designed</a:t>
            </a:r>
            <a:r>
              <a:rPr lang="fr-FR" dirty="0">
                <a:latin typeface="Calibri" pitchFamily="34" charset="0"/>
              </a:rPr>
              <a:t> and </a:t>
            </a:r>
            <a:r>
              <a:rPr lang="fr-FR" dirty="0" err="1">
                <a:latin typeface="Calibri" pitchFamily="34" charset="0"/>
              </a:rPr>
              <a:t>produced</a:t>
            </a:r>
            <a:r>
              <a:rPr lang="fr-FR" dirty="0">
                <a:latin typeface="Calibri" pitchFamily="34" charset="0"/>
              </a:rPr>
              <a:t> in Moirans, </a:t>
            </a:r>
            <a:r>
              <a:rPr lang="fr-FR" dirty="0" err="1">
                <a:latin typeface="Calibri" pitchFamily="34" charset="0"/>
              </a:rPr>
              <a:t>near</a:t>
            </a:r>
            <a:r>
              <a:rPr lang="fr-FR" dirty="0">
                <a:latin typeface="Calibri" pitchFamily="34" charset="0"/>
              </a:rPr>
              <a:t> Grenoble</a:t>
            </a:r>
          </a:p>
        </p:txBody>
      </p:sp>
      <p:pic>
        <p:nvPicPr>
          <p:cNvPr id="24588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4" y="1268580"/>
            <a:ext cx="23812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4" y="3318041"/>
            <a:ext cx="13652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ZoneTexte 15"/>
          <p:cNvSpPr txBox="1">
            <a:spLocks noChangeArrowheads="1"/>
          </p:cNvSpPr>
          <p:nvPr/>
        </p:nvSpPr>
        <p:spPr bwMode="auto">
          <a:xfrm>
            <a:off x="7108824" y="2454443"/>
            <a:ext cx="1473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b="1">
                <a:latin typeface="Calibri" pitchFamily="34" charset="0"/>
              </a:rPr>
              <a:t>Gorgy Timing : </a:t>
            </a:r>
            <a:r>
              <a:rPr lang="fr-FR">
                <a:latin typeface="Calibri" pitchFamily="34" charset="0"/>
              </a:rPr>
              <a:t>displays the exact time in France and worldwide</a:t>
            </a:r>
          </a:p>
        </p:txBody>
      </p:sp>
      <p:sp>
        <p:nvSpPr>
          <p:cNvPr id="24591" name="ZoneTexte 17"/>
          <p:cNvSpPr txBox="1">
            <a:spLocks noChangeArrowheads="1"/>
          </p:cNvSpPr>
          <p:nvPr/>
        </p:nvSpPr>
        <p:spPr bwMode="auto">
          <a:xfrm>
            <a:off x="3937000" y="4235618"/>
            <a:ext cx="22336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b="1">
                <a:latin typeface="Calibri" pitchFamily="34" charset="0"/>
              </a:rPr>
              <a:t>Poma</a:t>
            </a:r>
            <a:r>
              <a:rPr lang="fr-FR">
                <a:latin typeface="Calibri" pitchFamily="34" charset="0"/>
              </a:rPr>
              <a:t> : cable car for public transportation in NY, Brazil, Egypt, China, Russia, …</a:t>
            </a:r>
          </a:p>
        </p:txBody>
      </p:sp>
      <p:pic>
        <p:nvPicPr>
          <p:cNvPr id="2459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4" y="2670343"/>
            <a:ext cx="10795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9" descr="PR_ORLY_FINA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7" y="4638843"/>
            <a:ext cx="16700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ZoneTexte 1"/>
          <p:cNvSpPr txBox="1">
            <a:spLocks noChangeArrowheads="1"/>
          </p:cNvSpPr>
          <p:nvPr/>
        </p:nvSpPr>
        <p:spPr bwMode="auto">
          <a:xfrm>
            <a:off x="4586288" y="5262728"/>
            <a:ext cx="2159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/>
            <a:r>
              <a:rPr lang="fr-FR" b="1">
                <a:latin typeface="Calibri" pitchFamily="34" charset="0"/>
              </a:rPr>
              <a:t>STMicroelectronics:</a:t>
            </a:r>
            <a:r>
              <a:rPr lang="fr-FR">
                <a:latin typeface="Calibri" pitchFamily="34" charset="0"/>
              </a:rPr>
              <a:t> Orly system in TV set top boxes</a:t>
            </a:r>
          </a:p>
        </p:txBody>
      </p:sp>
      <p:pic>
        <p:nvPicPr>
          <p:cNvPr id="24595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470568"/>
            <a:ext cx="6032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115889" y="172379"/>
            <a:ext cx="6411118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4. Key </a:t>
            </a:r>
            <a:r>
              <a:rPr lang="fr-FR" sz="2400" b="1" kern="0" dirty="0" err="1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Assets</a:t>
            </a: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A </a:t>
            </a:r>
            <a:r>
              <a:rPr lang="fr-FR" sz="2400" b="1" kern="0" dirty="0" err="1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proven</a:t>
            </a:r>
            <a:r>
              <a:rPr lang="fr-FR" sz="2400" b="1" kern="0" dirty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fr-FR" sz="2400" b="1" kern="0" dirty="0" err="1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track</a:t>
            </a: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 record </a:t>
            </a:r>
            <a:r>
              <a:rPr lang="fr-FR" sz="2400" b="1" kern="0" dirty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of </a:t>
            </a:r>
            <a:r>
              <a:rPr lang="fr-FR" sz="2400" b="1" kern="0" dirty="0" smtClean="0">
                <a:solidFill>
                  <a:srgbClr val="006600"/>
                </a:solidFill>
                <a:latin typeface="Century Gothic" pitchFamily="34" charset="0"/>
                <a:ea typeface="+mj-ea"/>
                <a:cs typeface="+mj-cs"/>
              </a:rPr>
              <a:t>innovation</a:t>
            </a:r>
            <a:endParaRPr lang="fr-FR" sz="2400" b="1" kern="0" dirty="0">
              <a:solidFill>
                <a:srgbClr val="006600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931230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280" y="1280160"/>
            <a:ext cx="8519160" cy="52111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Century Gothic" pitchFamily="34" charset="0"/>
              </a:rPr>
              <a:t>AN EFFECTIVE INNOVATION MODEL</a:t>
            </a:r>
          </a:p>
          <a:p>
            <a:pPr marL="0" indent="0">
              <a:buNone/>
              <a:defRPr/>
            </a:pPr>
            <a:endParaRPr lang="en-US" sz="1800" b="1" dirty="0" smtClean="0">
              <a:solidFill>
                <a:srgbClr val="006600"/>
              </a:solidFill>
              <a:latin typeface="Century Gothic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Century Gothic" pitchFamily="34" charset="0"/>
              </a:rPr>
              <a:t>Gather a wide variety of actors : the ecosystem approach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Goals : research centers, training centers, firms, institutions, “linkers” and strength of formal and informal networks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Skills : researchers, students, teachers, entrepreneurs, institutions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Cultures : attract international  talents, techno-entrepreneurship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A good location to live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International connections</a:t>
            </a:r>
          </a:p>
          <a:p>
            <a:pPr>
              <a:buFontTx/>
              <a:buNone/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Century Gothic" pitchFamily="34" charset="0"/>
              </a:rPr>
              <a:t>2. Create dynamic synergies aligned in a strategic innovation ambition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Complementarities within the added value innovation chain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Make actors share resources and work together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The technological complexity is controlled by the synergies </a:t>
            </a:r>
          </a:p>
          <a:p>
            <a:pPr>
              <a:buFontTx/>
              <a:buNone/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Century Gothic" pitchFamily="34" charset="0"/>
              </a:rPr>
              <a:t>3. Reduce risk, time &amp; costs of innovation – entrepreneurial mindset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Strong role of technological platforms and research infrastructures to use the synergies 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Get the support from the local institutions, tax 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6600"/>
                </a:solidFill>
                <a:latin typeface="Century Gothic" pitchFamily="34" charset="0"/>
              </a:rPr>
              <a:t>Level of public and private investment in the area</a:t>
            </a:r>
          </a:p>
          <a:p>
            <a:pPr lvl="1">
              <a:defRPr/>
            </a:pPr>
            <a:endParaRPr lang="en-US" sz="1800" dirty="0" smtClean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&gt; </a:t>
            </a:r>
            <a:fld id="{0D4F2F7E-5FC5-4B81-8CBD-7DA9BD2F2C3F}" type="slidenum">
              <a:rPr lang="fr-FR" smtClean="0"/>
              <a:pPr>
                <a:defRPr/>
              </a:pPr>
              <a:t>17</a:t>
            </a:fld>
            <a:endParaRPr lang="fr-FR" sz="1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>
                <a:solidFill>
                  <a:srgbClr val="006600"/>
                </a:solidFill>
                <a:latin typeface="Century Gothic" pitchFamily="34" charset="0"/>
              </a:rPr>
              <a:t>4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. Key </a:t>
            </a:r>
            <a:r>
              <a:rPr lang="fr-FR" sz="3200" b="1" dirty="0" err="1" smtClean="0">
                <a:solidFill>
                  <a:srgbClr val="006600"/>
                </a:solidFill>
                <a:latin typeface="Century Gothic" pitchFamily="34" charset="0"/>
              </a:rPr>
              <a:t>Assets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03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44000" cy="6897688"/>
            <a:chOff x="0" y="-8"/>
            <a:chExt cx="5760" cy="434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-8"/>
              <a:ext cx="5760" cy="4345"/>
              <a:chOff x="0" y="-8"/>
              <a:chExt cx="5760" cy="4345"/>
            </a:xfrm>
          </p:grpSpPr>
          <p:pic>
            <p:nvPicPr>
              <p:cNvPr id="7" name="Image 3" descr="im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5" descr="charte_logo_GIANT-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45" t="21158" r="8264" b="32082"/>
              <a:stretch>
                <a:fillRect/>
              </a:stretch>
            </p:blipFill>
            <p:spPr bwMode="auto">
              <a:xfrm>
                <a:off x="0" y="-8"/>
                <a:ext cx="5760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6" descr="Logo_Imagine_Grenoble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22" b="14600"/>
            <a:stretch>
              <a:fillRect/>
            </a:stretch>
          </p:blipFill>
          <p:spPr bwMode="auto">
            <a:xfrm>
              <a:off x="4119" y="2079"/>
              <a:ext cx="1641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57580" y="4725988"/>
            <a:ext cx="489743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400" dirty="0" smtClean="0"/>
              <a:t>THANK YOU FOR YOUR ATTENTION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" descr="GIANT_centres_excel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07" y="2949825"/>
            <a:ext cx="70675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itre 1"/>
          <p:cNvSpPr>
            <a:spLocks noGrp="1"/>
          </p:cNvSpPr>
          <p:nvPr>
            <p:ph type="title"/>
          </p:nvPr>
        </p:nvSpPr>
        <p:spPr>
          <a:xfrm>
            <a:off x="163774" y="1538222"/>
            <a:ext cx="5975422" cy="663575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solidFill>
                  <a:srgbClr val="006600"/>
                </a:solidFill>
                <a:latin typeface="Century Gothic" pitchFamily="34" charset="0"/>
              </a:rPr>
              <a:t>GIANT, a « French MIT »</a:t>
            </a:r>
            <a:endParaRPr lang="fr-FR" sz="3600" dirty="0" smtClean="0">
              <a:solidFill>
                <a:srgbClr val="006600"/>
              </a:solidFill>
              <a:latin typeface="Century Gothic" pitchFamily="34" charset="0"/>
            </a:endParaRPr>
          </a:p>
        </p:txBody>
      </p:sp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6" y="3245100"/>
            <a:ext cx="1295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30" descr="esc-grenobl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67" y="3111751"/>
            <a:ext cx="10080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Ellipse 15"/>
          <p:cNvSpPr>
            <a:spLocks noChangeArrowheads="1"/>
          </p:cNvSpPr>
          <p:nvPr/>
        </p:nvSpPr>
        <p:spPr bwMode="auto">
          <a:xfrm rot="6591438">
            <a:off x="6449870" y="4050802"/>
            <a:ext cx="1784350" cy="3538537"/>
          </a:xfrm>
          <a:prstGeom prst="ellipse">
            <a:avLst/>
          </a:prstGeom>
          <a:noFill/>
          <a:ln w="38100" algn="ctr">
            <a:solidFill>
              <a:srgbClr val="3160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6331" name="Ellipse 16"/>
          <p:cNvSpPr>
            <a:spLocks noChangeArrowheads="1"/>
          </p:cNvSpPr>
          <p:nvPr/>
        </p:nvSpPr>
        <p:spPr bwMode="auto">
          <a:xfrm rot="-7052217">
            <a:off x="754440" y="3848690"/>
            <a:ext cx="2009632" cy="3551940"/>
          </a:xfrm>
          <a:prstGeom prst="ellipse">
            <a:avLst/>
          </a:prstGeom>
          <a:noFill/>
          <a:ln w="38100" algn="ctr">
            <a:solidFill>
              <a:srgbClr val="3160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6332" name="Picture 8" descr="GIANT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5656" y="4262688"/>
            <a:ext cx="973138" cy="388937"/>
          </a:xfrm>
        </p:spPr>
      </p:pic>
      <p:sp>
        <p:nvSpPr>
          <p:cNvPr id="13" name="ZoneTexte 12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1. Inspiration &amp; Vision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78" y="2207173"/>
            <a:ext cx="586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b="1" dirty="0">
                <a:solidFill>
                  <a:srgbClr val="006600"/>
                </a:solidFill>
                <a:latin typeface="Century Gothic" pitchFamily="34" charset="0"/>
              </a:rPr>
              <a:t>Building </a:t>
            </a:r>
            <a:r>
              <a:rPr lang="en-GB" b="1" dirty="0" smtClean="0">
                <a:solidFill>
                  <a:srgbClr val="006600"/>
                </a:solidFill>
                <a:latin typeface="Century Gothic" pitchFamily="34" charset="0"/>
              </a:rPr>
              <a:t>a world-leading </a:t>
            </a:r>
            <a:r>
              <a:rPr lang="en-GB" b="1" dirty="0">
                <a:solidFill>
                  <a:srgbClr val="006600"/>
                </a:solidFill>
                <a:latin typeface="Century Gothic" pitchFamily="34" charset="0"/>
              </a:rPr>
              <a:t>campus of </a:t>
            </a:r>
            <a:r>
              <a:rPr lang="en-GB" b="1" dirty="0" smtClean="0">
                <a:solidFill>
                  <a:srgbClr val="006600"/>
                </a:solidFill>
                <a:latin typeface="Century Gothic" pitchFamily="34" charset="0"/>
              </a:rPr>
              <a:t>excellence</a:t>
            </a:r>
            <a:endParaRPr lang="fr-FR" dirty="0">
              <a:solidFill>
                <a:srgbClr val="0066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978" y="5281461"/>
            <a:ext cx="3004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 smtClean="0">
                <a:latin typeface="Century Gothic" pitchFamily="34" charset="0"/>
              </a:rPr>
              <a:t>Leading firms</a:t>
            </a:r>
          </a:p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 smtClean="0">
                <a:latin typeface="Century Gothic" pitchFamily="34" charset="0"/>
                <a:cs typeface="Arial" pitchFamily="34" charset="0"/>
              </a:rPr>
              <a:t>Technology-based innovation and economic development</a:t>
            </a:r>
            <a:endParaRPr lang="fr-FR" sz="16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39196" y="5481441"/>
            <a:ext cx="3004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 smtClean="0">
                <a:latin typeface="Century Gothic" pitchFamily="34" charset="0"/>
              </a:rPr>
              <a:t>Institutional support and local infrastructures</a:t>
            </a:r>
            <a:endParaRPr lang="en-GB" sz="1600" b="1" dirty="0" smtClean="0">
              <a:latin typeface="Century Gothic" pitchFamily="34" charset="0"/>
              <a:cs typeface="Arial" pitchFamily="34" charset="0"/>
            </a:endParaRPr>
          </a:p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>
                <a:latin typeface="Century Gothic" pitchFamily="34" charset="0"/>
                <a:cs typeface="Arial" pitchFamily="34" charset="0"/>
              </a:rPr>
              <a:t>i</a:t>
            </a:r>
            <a:r>
              <a:rPr lang="en-GB" sz="1600" b="1" dirty="0" smtClean="0">
                <a:latin typeface="Century Gothic" pitchFamily="34" charset="0"/>
                <a:cs typeface="Arial" pitchFamily="34" charset="0"/>
              </a:rPr>
              <a:t>n line with major societal challenges</a:t>
            </a:r>
            <a:endParaRPr lang="fr-FR" sz="1600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57" y="1105860"/>
            <a:ext cx="2500773" cy="17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http://upload.wikimedia.org/wikipedia/commons/thumb/b/be/Logo-CEA-2012-06.svg/382px-Logo-CEA-2012-06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13" y="2763380"/>
            <a:ext cx="973138" cy="79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88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>
                <a:solidFill>
                  <a:srgbClr val="006600"/>
                </a:solidFill>
                <a:latin typeface="Century Gothic" pitchFamily="34" charset="0"/>
              </a:rPr>
              <a:t>2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. </a:t>
            </a:r>
            <a:r>
              <a:rPr lang="fr-FR" sz="3200" b="1" dirty="0" err="1" smtClean="0">
                <a:solidFill>
                  <a:srgbClr val="006600"/>
                </a:solidFill>
                <a:latin typeface="Century Gothic" pitchFamily="34" charset="0"/>
              </a:rPr>
              <a:t>Facts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 and figures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63774" y="1206690"/>
            <a:ext cx="8347881" cy="44196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Wingdings" pitchFamily="2" charset="2"/>
              <a:buChar char="Ø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Arial" pitchFamily="34" charset="0"/>
              <a:buChar char="–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A738"/>
              </a:buClr>
              <a:buSzTx/>
              <a:buFont typeface="Arial" pitchFamily="34" charset="0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latin typeface="Century Gothic" pitchFamily="34" charset="0"/>
              </a:rPr>
              <a:t>8 </a:t>
            </a:r>
            <a:r>
              <a:rPr lang="fr-FR" sz="1800" b="1" dirty="0" err="1" smtClean="0">
                <a:latin typeface="Century Gothic" pitchFamily="34" charset="0"/>
              </a:rPr>
              <a:t>partners</a:t>
            </a:r>
            <a:r>
              <a:rPr lang="fr-FR" sz="1800" b="1" dirty="0" smtClean="0">
                <a:latin typeface="Century Gothic" pitchFamily="34" charset="0"/>
              </a:rPr>
              <a:t> are </a:t>
            </a:r>
            <a:r>
              <a:rPr lang="fr-FR" sz="1800" b="1" dirty="0" err="1" smtClean="0">
                <a:latin typeface="Century Gothic" pitchFamily="34" charset="0"/>
              </a:rPr>
              <a:t>drawing</a:t>
            </a:r>
            <a:r>
              <a:rPr lang="fr-FR" sz="1800" b="1" dirty="0" smtClean="0">
                <a:latin typeface="Century Gothic" pitchFamily="34" charset="0"/>
              </a:rPr>
              <a:t> the future of Grenoble</a:t>
            </a:r>
          </a:p>
          <a:p>
            <a:endParaRPr lang="fr-FR" sz="1800" b="1" dirty="0" smtClean="0">
              <a:latin typeface="Century Gothic" pitchFamily="34" charset="0"/>
            </a:endParaRPr>
          </a:p>
          <a:p>
            <a:pPr lvl="1"/>
            <a:r>
              <a:rPr lang="fr-FR" sz="1800" dirty="0" smtClean="0">
                <a:latin typeface="Century Gothic" pitchFamily="34" charset="0"/>
              </a:rPr>
              <a:t>5 </a:t>
            </a:r>
            <a:r>
              <a:rPr lang="fr-FR" sz="1800" dirty="0" err="1" smtClean="0">
                <a:latin typeface="Century Gothic" pitchFamily="34" charset="0"/>
              </a:rPr>
              <a:t>Research</a:t>
            </a:r>
            <a:r>
              <a:rPr lang="fr-FR" sz="1800" dirty="0" smtClean="0">
                <a:latin typeface="Century Gothic" pitchFamily="34" charset="0"/>
              </a:rPr>
              <a:t> </a:t>
            </a:r>
            <a:r>
              <a:rPr lang="fr-FR" sz="1800" dirty="0" err="1" smtClean="0">
                <a:latin typeface="Century Gothic" pitchFamily="34" charset="0"/>
              </a:rPr>
              <a:t>Centers</a:t>
            </a:r>
            <a:r>
              <a:rPr lang="fr-FR" sz="1800" dirty="0" smtClean="0">
                <a:latin typeface="Century Gothic" pitchFamily="34" charset="0"/>
              </a:rPr>
              <a:t> : CEA, CNRS, EMBL, ESRF, ILL</a:t>
            </a:r>
          </a:p>
          <a:p>
            <a:pPr lvl="1"/>
            <a:r>
              <a:rPr lang="fr-FR" sz="1800" dirty="0" smtClean="0">
                <a:latin typeface="Century Gothic" pitchFamily="34" charset="0"/>
              </a:rPr>
              <a:t>3 </a:t>
            </a:r>
            <a:r>
              <a:rPr lang="fr-FR" sz="1800" dirty="0" err="1" smtClean="0">
                <a:latin typeface="Century Gothic" pitchFamily="34" charset="0"/>
              </a:rPr>
              <a:t>Universities</a:t>
            </a:r>
            <a:r>
              <a:rPr lang="fr-FR" sz="1800" dirty="0" smtClean="0">
                <a:latin typeface="Century Gothic" pitchFamily="34" charset="0"/>
              </a:rPr>
              <a:t> &amp; </a:t>
            </a:r>
            <a:r>
              <a:rPr lang="fr-FR" sz="1800" dirty="0" err="1" smtClean="0">
                <a:latin typeface="Century Gothic" pitchFamily="34" charset="0"/>
              </a:rPr>
              <a:t>Schools</a:t>
            </a:r>
            <a:r>
              <a:rPr lang="fr-FR" sz="1800" dirty="0" smtClean="0">
                <a:latin typeface="Century Gothic" pitchFamily="34" charset="0"/>
              </a:rPr>
              <a:t> : </a:t>
            </a:r>
            <a:r>
              <a:rPr lang="fr-FR" sz="1800" dirty="0" err="1" smtClean="0">
                <a:latin typeface="Century Gothic" pitchFamily="34" charset="0"/>
              </a:rPr>
              <a:t>Univ</a:t>
            </a:r>
            <a:r>
              <a:rPr lang="fr-FR" sz="1800" dirty="0" smtClean="0">
                <a:latin typeface="Century Gothic" pitchFamily="34" charset="0"/>
              </a:rPr>
              <a:t>. Joseph Fourier, Grenoble INP &amp; Grenoble EM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800" dirty="0">
              <a:latin typeface="Century Gothic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1800" b="1" dirty="0" err="1" smtClean="0">
                <a:latin typeface="Century Gothic" pitchFamily="34" charset="0"/>
              </a:rPr>
              <a:t>With</a:t>
            </a:r>
            <a:r>
              <a:rPr lang="fr-FR" sz="1800" b="1" dirty="0" smtClean="0">
                <a:latin typeface="Century Gothic" pitchFamily="34" charset="0"/>
              </a:rPr>
              <a:t> a </a:t>
            </a:r>
            <a:r>
              <a:rPr lang="fr-FR" sz="1800" b="1" dirty="0" err="1" smtClean="0">
                <a:latin typeface="Century Gothic" pitchFamily="34" charset="0"/>
              </a:rPr>
              <a:t>common</a:t>
            </a:r>
            <a:r>
              <a:rPr lang="fr-FR" sz="1800" b="1" dirty="0" smtClean="0">
                <a:latin typeface="Century Gothic" pitchFamily="34" charset="0"/>
              </a:rPr>
              <a:t> vision: </a:t>
            </a:r>
            <a:r>
              <a:rPr lang="fr-FR" sz="1800" b="1" dirty="0" err="1" smtClean="0">
                <a:latin typeface="Century Gothic" pitchFamily="34" charset="0"/>
              </a:rPr>
              <a:t>be</a:t>
            </a:r>
            <a:r>
              <a:rPr lang="fr-FR" sz="1800" b="1" dirty="0" smtClean="0">
                <a:latin typeface="Century Gothic" pitchFamily="34" charset="0"/>
              </a:rPr>
              <a:t> a world </a:t>
            </a:r>
            <a:r>
              <a:rPr lang="fr-FR" sz="1800" b="1" dirty="0" err="1" smtClean="0">
                <a:latin typeface="Century Gothic" pitchFamily="34" charset="0"/>
              </a:rPr>
              <a:t>leading</a:t>
            </a:r>
            <a:r>
              <a:rPr lang="fr-FR" sz="1800" b="1" dirty="0" smtClean="0">
                <a:latin typeface="Century Gothic" pitchFamily="34" charset="0"/>
              </a:rPr>
              <a:t> location for Innovation,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600" dirty="0" err="1" smtClean="0">
                <a:latin typeface="Century Gothic" pitchFamily="34" charset="0"/>
              </a:rPr>
              <a:t>responding</a:t>
            </a:r>
            <a:r>
              <a:rPr lang="fr-FR" sz="1600" dirty="0" smtClean="0">
                <a:latin typeface="Century Gothic" pitchFamily="34" charset="0"/>
              </a:rPr>
              <a:t> to 3 major </a:t>
            </a:r>
            <a:r>
              <a:rPr lang="fr-FR" sz="1600" dirty="0" err="1" smtClean="0">
                <a:latin typeface="Century Gothic" pitchFamily="34" charset="0"/>
              </a:rPr>
              <a:t>societal</a:t>
            </a:r>
            <a:r>
              <a:rPr lang="fr-FR" sz="1600" dirty="0" smtClean="0">
                <a:latin typeface="Century Gothic" pitchFamily="34" charset="0"/>
              </a:rPr>
              <a:t> challenges: information, </a:t>
            </a:r>
            <a:r>
              <a:rPr lang="fr-FR" sz="1600" dirty="0" err="1" smtClean="0">
                <a:latin typeface="Century Gothic" pitchFamily="34" charset="0"/>
              </a:rPr>
              <a:t>health</a:t>
            </a:r>
            <a:r>
              <a:rPr lang="fr-FR" sz="1600" dirty="0" smtClean="0">
                <a:latin typeface="Century Gothic" pitchFamily="34" charset="0"/>
              </a:rPr>
              <a:t> and </a:t>
            </a:r>
            <a:r>
              <a:rPr lang="fr-FR" sz="1600" dirty="0" err="1" smtClean="0">
                <a:latin typeface="Century Gothic" pitchFamily="34" charset="0"/>
              </a:rPr>
              <a:t>energy</a:t>
            </a:r>
            <a:endParaRPr lang="fr-FR" sz="16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600" dirty="0" err="1" smtClean="0">
                <a:latin typeface="Century Gothic" pitchFamily="34" charset="0"/>
              </a:rPr>
              <a:t>Enhancing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sustainability</a:t>
            </a:r>
            <a:r>
              <a:rPr lang="fr-FR" sz="1600" dirty="0" smtClean="0">
                <a:latin typeface="Century Gothic" pitchFamily="34" charset="0"/>
              </a:rPr>
              <a:t> and </a:t>
            </a:r>
            <a:r>
              <a:rPr lang="fr-FR" sz="1600" dirty="0" err="1" smtClean="0">
                <a:latin typeface="Century Gothic" pitchFamily="34" charset="0"/>
              </a:rPr>
              <a:t>quality</a:t>
            </a:r>
            <a:r>
              <a:rPr lang="fr-FR" sz="1600" dirty="0">
                <a:latin typeface="Century Gothic" pitchFamily="34" charset="0"/>
              </a:rPr>
              <a:t> </a:t>
            </a:r>
            <a:r>
              <a:rPr lang="fr-FR" sz="1600" dirty="0" smtClean="0">
                <a:latin typeface="Century Gothic" pitchFamily="34" charset="0"/>
              </a:rPr>
              <a:t>of life</a:t>
            </a:r>
          </a:p>
          <a:p>
            <a:endParaRPr lang="fr-FR" sz="1800" dirty="0" smtClean="0">
              <a:latin typeface="Century Gothic" pitchFamily="34" charset="0"/>
            </a:endParaRPr>
          </a:p>
        </p:txBody>
      </p:sp>
      <p:pic>
        <p:nvPicPr>
          <p:cNvPr id="4" name="Picture 2" descr="http://projets-architecte-urbanisme.fr/images-archi/grenoble-prequile-portzampa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/>
          <a:stretch>
            <a:fillRect/>
          </a:stretch>
        </p:blipFill>
        <p:spPr bwMode="auto">
          <a:xfrm>
            <a:off x="0" y="4681182"/>
            <a:ext cx="9144000" cy="21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259696" y="5403973"/>
            <a:ext cx="8586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6</a:t>
            </a:r>
            <a:r>
              <a:rPr lang="en-GB" noProof="0" dirty="0" smtClean="0"/>
              <a:t> thematic coordination working groups : </a:t>
            </a:r>
            <a:r>
              <a:rPr lang="fr-FR" dirty="0" err="1" smtClean="0"/>
              <a:t>development</a:t>
            </a:r>
            <a:r>
              <a:rPr lang="fr-FR" dirty="0" smtClean="0"/>
              <a:t> of action plans</a:t>
            </a:r>
            <a:r>
              <a:rPr lang="en-GB" noProof="0" dirty="0" smtClean="0"/>
              <a:t>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446834" y="2597456"/>
            <a:ext cx="8590085" cy="1980691"/>
            <a:chOff x="276688" y="3427276"/>
            <a:chExt cx="8590085" cy="1980691"/>
          </a:xfrm>
        </p:grpSpPr>
        <p:grpSp>
          <p:nvGrpSpPr>
            <p:cNvPr id="6" name="Groupe 5"/>
            <p:cNvGrpSpPr/>
            <p:nvPr/>
          </p:nvGrpSpPr>
          <p:grpSpPr>
            <a:xfrm>
              <a:off x="276688" y="3427276"/>
              <a:ext cx="1060793" cy="1877579"/>
              <a:chOff x="276688" y="3427276"/>
              <a:chExt cx="1060793" cy="1877579"/>
            </a:xfrm>
          </p:grpSpPr>
          <p:pic>
            <p:nvPicPr>
              <p:cNvPr id="2052" name="Picture 4" descr="D:\Mes Documents\GIANT\00001 Documents GIANT\Dossier de presse\003 Dossier de presse 2012\Docs de travail INDESIGN\Jean Therme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80" r="9079" b="45251"/>
              <a:stretch/>
            </p:blipFill>
            <p:spPr bwMode="auto">
              <a:xfrm>
                <a:off x="276688" y="3427276"/>
                <a:ext cx="1060793" cy="12127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D:\Mes Documents\GIANT\00002 Communication\éléments GIANT\logos\CEA INES\CEA_logo_quadri-sur-fond-roug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188" y="4872593"/>
                <a:ext cx="529937" cy="432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356768" y="4603183"/>
                <a:ext cx="86433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Jean </a:t>
                </a:r>
                <a:r>
                  <a:rPr lang="fr-FR" sz="900" dirty="0" err="1" smtClean="0">
                    <a:latin typeface="Arial" pitchFamily="34" charset="0"/>
                    <a:cs typeface="Arial" pitchFamily="34" charset="0"/>
                  </a:rPr>
                  <a:t>Therme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1350181" y="3427276"/>
              <a:ext cx="1062000" cy="1877317"/>
              <a:chOff x="1350181" y="3427276"/>
              <a:chExt cx="1062000" cy="1877317"/>
            </a:xfrm>
          </p:grpSpPr>
          <p:pic>
            <p:nvPicPr>
              <p:cNvPr id="2051" name="Picture 3" descr="D:\Mes Documents\GIANT\00001 Documents GIANT\Dossier de presse\003 Dossier de presse 2012\Docs de travail INDESIGN\photo_JV_paysage_RVB.jpg"/>
              <p:cNvPicPr preferRelativeResize="0"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05" r="10205"/>
              <a:stretch/>
            </p:blipFill>
            <p:spPr bwMode="auto">
              <a:xfrm>
                <a:off x="1350181" y="3427276"/>
                <a:ext cx="1062000" cy="121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9" name="Picture 11" descr="D:\Mes Documents\GIANT\00002 Communication\éléments GIANT\logos\Partenaires\CNRS\nouveau-logo-du-cnrs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489" y="4872593"/>
                <a:ext cx="432000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1476870" y="4604657"/>
                <a:ext cx="83869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Jérôme Vitré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2419862" y="3427276"/>
              <a:ext cx="1065077" cy="1833427"/>
              <a:chOff x="2419862" y="3427276"/>
              <a:chExt cx="1065077" cy="1833427"/>
            </a:xfrm>
          </p:grpSpPr>
          <p:pic>
            <p:nvPicPr>
              <p:cNvPr id="2055" name="Picture 7" descr="D:\Mes Documents\GIANT\00001 Documents GIANT\Dossier de presse\003 Dossier de presse 2012\Docs de travail INDESIGN\Cusak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23" r="8298" b="42250"/>
              <a:stretch/>
            </p:blipFill>
            <p:spPr bwMode="auto">
              <a:xfrm>
                <a:off x="2424881" y="3427276"/>
                <a:ext cx="1060058" cy="1211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2419862" y="4606253"/>
                <a:ext cx="103105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Stephen </a:t>
                </a:r>
                <a:r>
                  <a:rPr lang="fr-FR" sz="900" dirty="0" err="1" smtClean="0">
                    <a:latin typeface="Arial" pitchFamily="34" charset="0"/>
                    <a:cs typeface="Arial" pitchFamily="34" charset="0"/>
                  </a:rPr>
                  <a:t>Cusack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60" name="Picture 12" descr="D:\Mes Documents\GIANT\00002 Communication\éléments GIANT\logos\Partenaires\EMBL\embl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1774" y="4843737"/>
                <a:ext cx="918058" cy="4169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e 11"/>
            <p:cNvGrpSpPr/>
            <p:nvPr/>
          </p:nvGrpSpPr>
          <p:grpSpPr>
            <a:xfrm>
              <a:off x="3497639" y="3427276"/>
              <a:ext cx="1063082" cy="1980691"/>
              <a:chOff x="3497639" y="3427276"/>
              <a:chExt cx="1063082" cy="1980691"/>
            </a:xfrm>
          </p:grpSpPr>
          <p:pic>
            <p:nvPicPr>
              <p:cNvPr id="2054" name="Picture 6" descr="D:\Mes Documents\GIANT\00001 Documents GIANT\Dossier de presse\003 Dossier de presse 2012\Docs de travail INDESIGN\F SETTE _ESRF.JPG"/>
              <p:cNvPicPr preferRelativeResize="0"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6" r="11913" b="9020"/>
              <a:stretch/>
            </p:blipFill>
            <p:spPr bwMode="auto">
              <a:xfrm>
                <a:off x="3497639" y="3427276"/>
                <a:ext cx="1063082" cy="121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3502695" y="4604964"/>
                <a:ext cx="102463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Francesco </a:t>
                </a:r>
                <a:r>
                  <a:rPr lang="fr-FR" sz="900" dirty="0" err="1" smtClean="0">
                    <a:latin typeface="Arial" pitchFamily="34" charset="0"/>
                    <a:cs typeface="Arial" pitchFamily="34" charset="0"/>
                  </a:rPr>
                  <a:t>Sette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61" name="Picture 13" descr="D:\Mes Documents\GIANT\00002 Communication\éléments GIANT\logos\Partenaires\ESRF\esrf main-blue-CMYK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4166" y="4863715"/>
                <a:ext cx="458176" cy="544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e 12"/>
            <p:cNvGrpSpPr/>
            <p:nvPr/>
          </p:nvGrpSpPr>
          <p:grpSpPr>
            <a:xfrm>
              <a:off x="4630628" y="4595779"/>
              <a:ext cx="871133" cy="784593"/>
              <a:chOff x="4630628" y="4595779"/>
              <a:chExt cx="871133" cy="784593"/>
            </a:xfrm>
          </p:grpSpPr>
          <p:sp>
            <p:nvSpPr>
              <p:cNvPr id="22" name="ZoneTexte 21"/>
              <p:cNvSpPr txBox="1"/>
              <p:nvPr/>
            </p:nvSpPr>
            <p:spPr>
              <a:xfrm>
                <a:off x="4630628" y="4595779"/>
                <a:ext cx="82586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Loïck Roche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62" name="Picture 14" descr="D:\Mes Documents\GIANT\00002 Communication\éléments GIANT\logos\Partenaires\GEM\LOGOGEMQFILET BLEU copie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237" y="4881475"/>
                <a:ext cx="716524" cy="498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e 13"/>
            <p:cNvGrpSpPr/>
            <p:nvPr/>
          </p:nvGrpSpPr>
          <p:grpSpPr>
            <a:xfrm>
              <a:off x="5649203" y="3427276"/>
              <a:ext cx="1062343" cy="1898423"/>
              <a:chOff x="5649203" y="3427276"/>
              <a:chExt cx="1062343" cy="1898423"/>
            </a:xfrm>
          </p:grpSpPr>
          <p:pic>
            <p:nvPicPr>
              <p:cNvPr id="2056" name="Picture 8" descr="D:\Mes Documents\GIANT\00001 Documents GIANT\Dossier de presse\003 Dossier de presse 2012\Docs de travail INDESIGN\Brigitte_Plateau_Grenoble_INP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63" r="12261" b="6456"/>
              <a:stretch/>
            </p:blipFill>
            <p:spPr bwMode="auto">
              <a:xfrm>
                <a:off x="5649203" y="3427276"/>
                <a:ext cx="1062343" cy="121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5722227" y="4606129"/>
                <a:ext cx="9669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Brigitte Plateau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63" name="Picture 15" descr="D:\Mes Documents\GIANT\00002 Communication\éléments GIANT\logos\Partenaires\G INP\logo_GrenobleINP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9219" y="4846885"/>
                <a:ext cx="718220" cy="4788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e 14"/>
            <p:cNvGrpSpPr/>
            <p:nvPr/>
          </p:nvGrpSpPr>
          <p:grpSpPr>
            <a:xfrm>
              <a:off x="7803691" y="3427276"/>
              <a:ext cx="1063082" cy="1668380"/>
              <a:chOff x="7803691" y="3427276"/>
              <a:chExt cx="1063082" cy="1668380"/>
            </a:xfrm>
          </p:grpSpPr>
          <p:pic>
            <p:nvPicPr>
              <p:cNvPr id="2057" name="Picture 9" descr="D:\Mes Documents\GIANT\00001 Documents GIANT\Dossier de presse\003 Dossier de presse 2012\Docs de travail textes VF\photos PLévy\FH00150539.jpg"/>
              <p:cNvPicPr preferRelativeResize="0"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72" r="16099" b="30515"/>
              <a:stretch/>
            </p:blipFill>
            <p:spPr bwMode="auto">
              <a:xfrm>
                <a:off x="7803691" y="3427276"/>
                <a:ext cx="1063082" cy="121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ZoneTexte 23"/>
              <p:cNvSpPr txBox="1"/>
              <p:nvPr/>
            </p:nvSpPr>
            <p:spPr>
              <a:xfrm>
                <a:off x="7940546" y="4606382"/>
                <a:ext cx="81304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Patrick Lévy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64" name="Picture 16" descr="D:\Mes Documents\GIANT\00002 Communication\éléments GIANT\logos\Partenaires\UJF\logoujfbase_quad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6695" y="4886106"/>
                <a:ext cx="883444" cy="209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e 15"/>
            <p:cNvGrpSpPr/>
            <p:nvPr/>
          </p:nvGrpSpPr>
          <p:grpSpPr>
            <a:xfrm>
              <a:off x="6725547" y="3427276"/>
              <a:ext cx="1071329" cy="1862613"/>
              <a:chOff x="6725547" y="3427276"/>
              <a:chExt cx="1071329" cy="1862613"/>
            </a:xfrm>
          </p:grpSpPr>
          <p:pic>
            <p:nvPicPr>
              <p:cNvPr id="2053" name="Picture 5" descr="D:\Mes Documents\GIANT\00001 Documents GIANT\Dossier de presse\003 Dossier de presse 2012\Docs de travail INDESIGN\Harrison.jp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78" r="28497" b="64834"/>
              <a:stretch/>
            </p:blipFill>
            <p:spPr bwMode="auto">
              <a:xfrm>
                <a:off x="6725547" y="3427276"/>
                <a:ext cx="1063267" cy="121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6753000" y="4615131"/>
                <a:ext cx="104387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latin typeface="Arial" pitchFamily="34" charset="0"/>
                    <a:cs typeface="Arial" pitchFamily="34" charset="0"/>
                  </a:rPr>
                  <a:t>Andrew Harrison</a:t>
                </a:r>
                <a:endParaRPr lang="fr-FR" sz="9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65" name="Picture 17" descr="D:\Mes Documents\GIANT\00002 Communication\éléments GIANT\logos\Partenaires\ILL\ill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1677" y="4882695"/>
                <a:ext cx="431006" cy="407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16642" y="1146810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GIANT Alliance</a:t>
            </a:r>
          </a:p>
          <a:p>
            <a:pPr lvl="0" eaLnBrk="1" hangingPunct="1">
              <a:defRPr/>
            </a:pPr>
            <a:r>
              <a:rPr lang="fr-FR" sz="2200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Governance</a:t>
            </a:r>
            <a:r>
              <a:rPr lang="fr-FR" sz="2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organisation</a:t>
            </a:r>
            <a:endParaRPr lang="fr-FR" sz="22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38459" y="1770708"/>
            <a:ext cx="8586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lang="en-GB" dirty="0" smtClean="0"/>
              <a:t> GIANT Council: </a:t>
            </a:r>
            <a:r>
              <a:rPr lang="fr-FR" dirty="0" err="1" smtClean="0"/>
              <a:t>Presidents</a:t>
            </a:r>
            <a:r>
              <a:rPr lang="en-GB" dirty="0" smtClean="0"/>
              <a:t> and </a:t>
            </a:r>
            <a:r>
              <a:rPr lang="fr-FR" dirty="0" err="1" smtClean="0"/>
              <a:t>Directors</a:t>
            </a:r>
            <a:r>
              <a:rPr lang="fr-FR" dirty="0" smtClean="0"/>
              <a:t> of the 8 </a:t>
            </a:r>
            <a:r>
              <a:rPr lang="fr-FR" dirty="0" err="1" smtClean="0"/>
              <a:t>founding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61173" y="4675641"/>
            <a:ext cx="8586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dirty="0" smtClean="0"/>
              <a:t>1 coordination group: 2 </a:t>
            </a:r>
            <a:r>
              <a:rPr lang="fr-FR" dirty="0" err="1" smtClean="0"/>
              <a:t>representatives</a:t>
            </a:r>
            <a:r>
              <a:rPr lang="fr-FR" dirty="0" smtClean="0"/>
              <a:t> by </a:t>
            </a:r>
            <a:r>
              <a:rPr lang="fr-FR" dirty="0" err="1" smtClean="0"/>
              <a:t>founding</a:t>
            </a:r>
            <a:r>
              <a:rPr lang="fr-FR" dirty="0" smtClean="0"/>
              <a:t> </a:t>
            </a:r>
            <a:r>
              <a:rPr lang="fr-FR" dirty="0" err="1" smtClean="0"/>
              <a:t>member</a:t>
            </a:r>
            <a:r>
              <a:rPr lang="en-GB" dirty="0" smtClean="0"/>
              <a:t>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891641" y="2076964"/>
            <a:ext cx="8040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in charge of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strategic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orientations and budgets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approval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2D050"/>
              </a:buClr>
            </a:pPr>
            <a:r>
              <a:rPr lang="fr-FR" sz="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05477" y="4973510"/>
            <a:ext cx="804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fr-FR" dirty="0">
                <a:latin typeface="Arial" pitchFamily="34" charset="0"/>
                <a:cs typeface="Arial" pitchFamily="34" charset="0"/>
              </a:rPr>
              <a:t>i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n charge of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preparation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projects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for the Council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06951" y="5658590"/>
            <a:ext cx="804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Font typeface="Wingdings" pitchFamily="2" charset="2"/>
              <a:buChar char="§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International,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Economic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Communication,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Logistics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Campus life and training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144139" y="6356350"/>
            <a:ext cx="2895600" cy="365125"/>
          </a:xfrm>
        </p:spPr>
        <p:txBody>
          <a:bodyPr/>
          <a:lstStyle/>
          <a:p>
            <a:pPr algn="r"/>
            <a:r>
              <a:rPr lang="fr-FR" dirty="0"/>
              <a:t>GIANT  l  APRIL  03, 2013</a:t>
            </a:r>
          </a:p>
        </p:txBody>
      </p:sp>
      <p:sp>
        <p:nvSpPr>
          <p:cNvPr id="48" name="Espace réservé du numéro de diapositive 4"/>
          <p:cNvSpPr txBox="1">
            <a:spLocks/>
          </p:cNvSpPr>
          <p:nvPr/>
        </p:nvSpPr>
        <p:spPr>
          <a:xfrm>
            <a:off x="7992380" y="6356350"/>
            <a:ext cx="69442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B0E9D6-E893-4D98-AE16-9542346D0B2D}" type="slidenum">
              <a:rPr lang="fr-FR" sz="1000" smtClean="0"/>
              <a:pPr algn="r"/>
              <a:t>4</a:t>
            </a:fld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9" y="2600596"/>
            <a:ext cx="1268620" cy="1208209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>
                <a:solidFill>
                  <a:srgbClr val="006600"/>
                </a:solidFill>
                <a:latin typeface="Century Gothic" pitchFamily="34" charset="0"/>
              </a:rPr>
              <a:t>2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. </a:t>
            </a:r>
            <a:r>
              <a:rPr lang="fr-FR" sz="3200" b="1" dirty="0" err="1" smtClean="0">
                <a:solidFill>
                  <a:srgbClr val="006600"/>
                </a:solidFill>
                <a:latin typeface="Century Gothic" pitchFamily="34" charset="0"/>
              </a:rPr>
              <a:t>Facts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 and figures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468313" y="1270827"/>
            <a:ext cx="8586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000"/>
              </a:buClr>
              <a:buFont typeface="Wingdings" pitchFamily="2" charset="2"/>
              <a:buChar char="Ø"/>
              <a:tabLst>
                <a:tab pos="271463" algn="l"/>
                <a:tab pos="952500" algn="l"/>
              </a:tabLst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A long tradition of strong cooperation between research / education / industry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dirty="0">
                <a:solidFill>
                  <a:schemeClr val="bg1">
                    <a:lumMod val="65000"/>
                  </a:schemeClr>
                </a:solidFill>
              </a:rPr>
            </a:br>
            <a:endParaRPr lang="fr-FR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6092825" y="1661360"/>
            <a:ext cx="3087688" cy="2158033"/>
            <a:chOff x="6092825" y="1339552"/>
            <a:chExt cx="3087688" cy="2158033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213" y="1697585"/>
              <a:ext cx="2406977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092825" y="1339552"/>
              <a:ext cx="3087688" cy="120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r-FR" b="1" dirty="0">
                  <a:solidFill>
                    <a:schemeClr val="tx1"/>
                  </a:solidFill>
                </a:rPr>
                <a:t>1967 ILL</a:t>
              </a:r>
            </a:p>
            <a:p>
              <a:pPr algn="ctr" eaLnBrk="1" hangingPunct="1">
                <a:buSzPct val="100000"/>
              </a:pPr>
              <a:endParaRPr lang="fr-FR" dirty="0" smtClean="0"/>
            </a:p>
            <a:p>
              <a:pPr algn="ctr" eaLnBrk="1" hangingPunct="1">
                <a:buSzPct val="100000"/>
              </a:pPr>
              <a:r>
                <a:rPr lang="en-GB" dirty="0" smtClean="0"/>
                <a:t>European</a:t>
              </a:r>
              <a:r>
                <a:rPr lang="fr-FR" dirty="0" smtClean="0"/>
                <a:t> </a:t>
              </a:r>
            </a:p>
            <a:p>
              <a:pPr algn="ctr" eaLnBrk="1" hangingPunct="1">
                <a:buSzPct val="100000"/>
              </a:pPr>
              <a:r>
                <a:rPr lang="fr-FR" dirty="0" smtClean="0"/>
                <a:t>High </a:t>
              </a:r>
              <a:r>
                <a:rPr lang="fr-FR" dirty="0"/>
                <a:t>Flux </a:t>
              </a:r>
              <a:r>
                <a:rPr lang="en-GB" dirty="0" smtClean="0"/>
                <a:t>Reactor</a:t>
              </a:r>
              <a:endParaRPr lang="en-GB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58775" y="4607010"/>
            <a:ext cx="2773363" cy="2190748"/>
            <a:chOff x="358775" y="4365104"/>
            <a:chExt cx="2773363" cy="219074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4755852"/>
              <a:ext cx="2703103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93713" y="4365104"/>
              <a:ext cx="2638425" cy="120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r-FR" b="1" dirty="0">
                  <a:solidFill>
                    <a:srgbClr val="000000"/>
                  </a:solidFill>
                </a:rPr>
                <a:t>1988 ESRF </a:t>
              </a:r>
            </a:p>
            <a:p>
              <a:pPr algn="ctr" eaLnBrk="1" hangingPunct="1">
                <a:buSzPct val="100000"/>
              </a:pPr>
              <a:endParaRPr lang="fr-FR" dirty="0" smtClean="0"/>
            </a:p>
            <a:p>
              <a:pPr algn="ctr" eaLnBrk="1" hangingPunct="1">
                <a:buSzPct val="100000"/>
              </a:pPr>
              <a:r>
                <a:rPr lang="en-GB" dirty="0" smtClean="0"/>
                <a:t>European</a:t>
              </a:r>
              <a:r>
                <a:rPr lang="fr-FR" dirty="0" smtClean="0"/>
                <a:t> </a:t>
              </a:r>
              <a:r>
                <a:rPr lang="fr-FR" dirty="0"/>
                <a:t>Synchrotron </a:t>
              </a:r>
            </a:p>
            <a:p>
              <a:pPr algn="ctr" eaLnBrk="1" hangingPunct="1">
                <a:buSzPct val="100000"/>
              </a:pPr>
              <a:r>
                <a:rPr lang="fr-FR" dirty="0"/>
                <a:t>Radiation </a:t>
              </a:r>
              <a:r>
                <a:rPr lang="en-GB" dirty="0" smtClean="0"/>
                <a:t>Facility</a:t>
              </a:r>
              <a:endParaRPr lang="en-GB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951163" y="4607010"/>
            <a:ext cx="3527425" cy="2190747"/>
            <a:chOff x="2951163" y="4365104"/>
            <a:chExt cx="3527425" cy="2190747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2" y="4755851"/>
              <a:ext cx="2697568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2951163" y="4365104"/>
              <a:ext cx="3527425" cy="120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r-FR" b="1" dirty="0">
                  <a:solidFill>
                    <a:srgbClr val="000000"/>
                  </a:solidFill>
                </a:rPr>
                <a:t>2005 MINATEC </a:t>
              </a:r>
            </a:p>
            <a:p>
              <a:pPr algn="ctr" eaLnBrk="1" hangingPunct="1">
                <a:buSzPct val="100000"/>
              </a:pPr>
              <a:endParaRPr lang="fr-FR" dirty="0" smtClean="0"/>
            </a:p>
            <a:p>
              <a:pPr algn="ctr" eaLnBrk="1" hangingPunct="1">
                <a:buSzPct val="100000"/>
              </a:pPr>
              <a:r>
                <a:rPr lang="fr-FR" dirty="0" smtClean="0"/>
                <a:t>Micro and</a:t>
              </a:r>
            </a:p>
            <a:p>
              <a:pPr algn="ctr" eaLnBrk="1" hangingPunct="1">
                <a:buSzPct val="100000"/>
              </a:pPr>
              <a:r>
                <a:rPr lang="en-GB" dirty="0" smtClean="0"/>
                <a:t>Nano-electronics</a:t>
              </a:r>
              <a:endParaRPr lang="en-GB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229350" y="4607010"/>
            <a:ext cx="2771775" cy="2158998"/>
            <a:chOff x="6229350" y="4365104"/>
            <a:chExt cx="2771775" cy="2158998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6" y="4724102"/>
              <a:ext cx="2547141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6229350" y="4365104"/>
              <a:ext cx="2771775" cy="120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fr-FR" b="1" dirty="0">
                  <a:solidFill>
                    <a:srgbClr val="000000"/>
                  </a:solidFill>
                </a:rPr>
                <a:t>2009 GIANT</a:t>
              </a:r>
            </a:p>
            <a:p>
              <a:pPr algn="ctr" eaLnBrk="1" hangingPunct="1">
                <a:buSzPct val="100000"/>
              </a:pPr>
              <a:endParaRPr lang="fr-FR" dirty="0" smtClean="0"/>
            </a:p>
            <a:p>
              <a:pPr algn="ctr" eaLnBrk="1" hangingPunct="1">
                <a:buSzPct val="100000"/>
              </a:pPr>
              <a:r>
                <a:rPr lang="fr-FR" dirty="0" smtClean="0"/>
                <a:t>Innovation</a:t>
              </a:r>
            </a:p>
            <a:p>
              <a:pPr algn="ctr" eaLnBrk="1" hangingPunct="1">
                <a:buSzPct val="100000"/>
              </a:pPr>
              <a:r>
                <a:rPr lang="en-GB" dirty="0" smtClean="0"/>
                <a:t>Partnership</a:t>
              </a:r>
              <a:endParaRPr lang="en-GB" dirty="0"/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22071" y="3966832"/>
            <a:ext cx="8284119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and Université </a:t>
            </a:r>
            <a:r>
              <a:rPr lang="fr-F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Joseph Fourier, Grenoble Institut Polytechnique, Grenoble Ecole de Management …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522071" y="1661360"/>
            <a:ext cx="2465753" cy="2161456"/>
            <a:chOff x="522071" y="1339552"/>
            <a:chExt cx="2465753" cy="2161456"/>
          </a:xfrm>
        </p:grpSpPr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655638" y="1339552"/>
              <a:ext cx="2152650" cy="3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fr-FR" b="1" dirty="0">
                  <a:solidFill>
                    <a:schemeClr val="tx1"/>
                  </a:solidFill>
                </a:rPr>
                <a:t>1956 CEA (CENG</a:t>
              </a:r>
              <a:r>
                <a:rPr lang="fr-FR" b="1" dirty="0" smtClean="0">
                  <a:solidFill>
                    <a:schemeClr val="tx1"/>
                  </a:solidFill>
                </a:rPr>
                <a:t>)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2" descr="D:\Mes Documents\GIANT\00002 Communication\Photos\cea\CENG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71" y="1701008"/>
              <a:ext cx="246575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e 31"/>
          <p:cNvGrpSpPr/>
          <p:nvPr/>
        </p:nvGrpSpPr>
        <p:grpSpPr>
          <a:xfrm>
            <a:off x="3445460" y="1661360"/>
            <a:ext cx="2422684" cy="2152925"/>
            <a:chOff x="3376613" y="1339552"/>
            <a:chExt cx="2422684" cy="2152925"/>
          </a:xfrm>
        </p:grpSpPr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3860155" y="1339552"/>
              <a:ext cx="1431925" cy="3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fr-FR" b="1" dirty="0">
                  <a:solidFill>
                    <a:schemeClr val="tx1"/>
                  </a:solidFill>
                </a:rPr>
                <a:t>1962 </a:t>
              </a:r>
              <a:r>
                <a:rPr lang="fr-FR" b="1" dirty="0" smtClean="0">
                  <a:solidFill>
                    <a:schemeClr val="tx1"/>
                  </a:solidFill>
                </a:rPr>
                <a:t>CNRS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pic>
          <p:nvPicPr>
            <p:cNvPr id="34" name="Picture 2" descr="D:\Mes Documents\GIANT\00002 Communication\Photos\CNRS\photo CNRS Hist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1692477"/>
              <a:ext cx="242268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144139" y="6356350"/>
            <a:ext cx="2895600" cy="365125"/>
          </a:xfrm>
        </p:spPr>
        <p:txBody>
          <a:bodyPr/>
          <a:lstStyle/>
          <a:p>
            <a:pPr algn="r"/>
            <a:r>
              <a:rPr lang="fr-FR" dirty="0"/>
              <a:t>GIANT  l  APRIL  03, 2013</a:t>
            </a:r>
          </a:p>
        </p:txBody>
      </p:sp>
      <p:sp>
        <p:nvSpPr>
          <p:cNvPr id="37" name="Espace réservé du numéro de diapositive 4"/>
          <p:cNvSpPr txBox="1">
            <a:spLocks/>
          </p:cNvSpPr>
          <p:nvPr/>
        </p:nvSpPr>
        <p:spPr>
          <a:xfrm>
            <a:off x="7992380" y="6356350"/>
            <a:ext cx="69442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B0E9D6-E893-4D98-AE16-9542346D0B2D}" type="slidenum">
              <a:rPr lang="fr-FR" sz="1000" smtClean="0"/>
              <a:pPr algn="r"/>
              <a:t>5</a:t>
            </a:fld>
            <a:endParaRPr lang="fr-FR" sz="1000" dirty="0"/>
          </a:p>
        </p:txBody>
      </p:sp>
      <p:sp>
        <p:nvSpPr>
          <p:cNvPr id="38" name="ZoneTexte 37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>
                <a:solidFill>
                  <a:srgbClr val="006600"/>
                </a:solidFill>
                <a:latin typeface="Century Gothic" pitchFamily="34" charset="0"/>
              </a:rPr>
              <a:t>2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. </a:t>
            </a:r>
            <a:r>
              <a:rPr lang="fr-FR" sz="3200" b="1" dirty="0" err="1" smtClean="0">
                <a:solidFill>
                  <a:srgbClr val="006600"/>
                </a:solidFill>
                <a:latin typeface="Century Gothic" pitchFamily="34" charset="0"/>
              </a:rPr>
              <a:t>Facts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 and figures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e 7"/>
          <p:cNvGrpSpPr>
            <a:grpSpLocks/>
          </p:cNvGrpSpPr>
          <p:nvPr/>
        </p:nvGrpSpPr>
        <p:grpSpPr bwMode="auto">
          <a:xfrm>
            <a:off x="6084888" y="5778500"/>
            <a:ext cx="3059112" cy="1079500"/>
            <a:chOff x="6084168" y="5777880"/>
            <a:chExt cx="3059832" cy="1080120"/>
          </a:xfrm>
        </p:grpSpPr>
        <p:sp>
          <p:nvSpPr>
            <p:cNvPr id="9" name="Rectangle 8"/>
            <p:cNvSpPr/>
            <p:nvPr/>
          </p:nvSpPr>
          <p:spPr>
            <a:xfrm>
              <a:off x="6084168" y="5804884"/>
              <a:ext cx="3059832" cy="1053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2538" name="Picture 7" descr="http://images.all-free-download.com/images/graphiclarge/aepi_6031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880" y="5777880"/>
              <a:ext cx="108012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ZoneTexte 10"/>
            <p:cNvSpPr txBox="1">
              <a:spLocks noChangeArrowheads="1"/>
            </p:cNvSpPr>
            <p:nvPr/>
          </p:nvSpPr>
          <p:spPr bwMode="auto">
            <a:xfrm>
              <a:off x="7524328" y="6433591"/>
              <a:ext cx="813234" cy="307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Baskerville Old Face" pitchFamily="18" charset="0"/>
                </a:defRPr>
              </a:lvl9pPr>
            </a:lstStyle>
            <a:p>
              <a:pPr eaLnBrk="1" hangingPunct="1"/>
              <a:r>
                <a:rPr lang="fr-FR"/>
                <a:t>Source : </a:t>
              </a:r>
            </a:p>
          </p:txBody>
        </p:sp>
      </p:grpSp>
      <p:pic>
        <p:nvPicPr>
          <p:cNvPr id="22531" name="Picture 4" descr="AT2722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75" y="5154234"/>
            <a:ext cx="23241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18364" y="1226568"/>
            <a:ext cx="5567924" cy="6445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entury Gothic" pitchFamily="34" charset="0"/>
              </a:rPr>
              <a:t>A top research community </a:t>
            </a:r>
          </a:p>
        </p:txBody>
      </p:sp>
      <p:sp>
        <p:nvSpPr>
          <p:cNvPr id="22533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347249" y="2063552"/>
            <a:ext cx="4838900" cy="2456057"/>
          </a:xfrm>
        </p:spPr>
        <p:txBody>
          <a:bodyPr wrap="square">
            <a:spAutoFit/>
          </a:bodyPr>
          <a:lstStyle/>
          <a:p>
            <a:pPr marL="80963" indent="-69850">
              <a:lnSpc>
                <a:spcPct val="150000"/>
              </a:lnSpc>
              <a:buFontTx/>
              <a:buNone/>
            </a:pPr>
            <a:r>
              <a:rPr lang="fr-FR" sz="1600" b="1" u="sng" dirty="0" smtClean="0">
                <a:latin typeface="Century Gothic" pitchFamily="34" charset="0"/>
              </a:rPr>
              <a:t>Public </a:t>
            </a:r>
            <a:r>
              <a:rPr lang="fr-FR" sz="1600" b="1" u="sng" dirty="0" err="1" smtClean="0">
                <a:latin typeface="Century Gothic" pitchFamily="34" charset="0"/>
              </a:rPr>
              <a:t>research</a:t>
            </a:r>
            <a:r>
              <a:rPr lang="fr-FR" sz="1600" b="1" u="sng" dirty="0" smtClean="0">
                <a:latin typeface="Century Gothic" pitchFamily="34" charset="0"/>
              </a:rPr>
              <a:t> : 15 800 jobs</a:t>
            </a:r>
          </a:p>
          <a:p>
            <a:pPr marL="80963" indent="-69850">
              <a:lnSpc>
                <a:spcPct val="150000"/>
              </a:lnSpc>
              <a:buClr>
                <a:srgbClr val="288CC8"/>
              </a:buClr>
            </a:pPr>
            <a:r>
              <a:rPr lang="fr-FR" sz="1600" dirty="0" smtClean="0">
                <a:latin typeface="Century Gothic" pitchFamily="34" charset="0"/>
              </a:rPr>
              <a:t> 4 International </a:t>
            </a:r>
            <a:r>
              <a:rPr lang="fr-FR" sz="1600" dirty="0" err="1" smtClean="0">
                <a:latin typeface="Century Gothic" pitchFamily="34" charset="0"/>
              </a:rPr>
              <a:t>research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centers</a:t>
            </a:r>
            <a:r>
              <a:rPr lang="fr-FR" sz="1600" dirty="0" smtClean="0">
                <a:latin typeface="Century Gothic" pitchFamily="34" charset="0"/>
              </a:rPr>
              <a:t> </a:t>
            </a:r>
          </a:p>
          <a:p>
            <a:pPr marL="80963" indent="-69850">
              <a:lnSpc>
                <a:spcPct val="150000"/>
              </a:lnSpc>
              <a:buClr>
                <a:srgbClr val="288CC8"/>
              </a:buClr>
            </a:pPr>
            <a:r>
              <a:rPr lang="fr-FR" sz="1600" dirty="0" smtClean="0">
                <a:latin typeface="Century Gothic" pitchFamily="34" charset="0"/>
              </a:rPr>
              <a:t>9 national </a:t>
            </a:r>
            <a:r>
              <a:rPr lang="fr-FR" sz="1600" dirty="0" err="1" smtClean="0">
                <a:latin typeface="Century Gothic" pitchFamily="34" charset="0"/>
              </a:rPr>
              <a:t>research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centers</a:t>
            </a:r>
            <a:r>
              <a:rPr lang="fr-FR" sz="1600" dirty="0" smtClean="0">
                <a:latin typeface="Century Gothic" pitchFamily="34" charset="0"/>
              </a:rPr>
              <a:t>: CEA-Grenoble, CNRS, Inserm, </a:t>
            </a:r>
            <a:r>
              <a:rPr lang="fr-FR" sz="1600" dirty="0" err="1" smtClean="0">
                <a:latin typeface="Century Gothic" pitchFamily="34" charset="0"/>
              </a:rPr>
              <a:t>Inria</a:t>
            </a:r>
            <a:r>
              <a:rPr lang="fr-FR" sz="1600" dirty="0" smtClean="0">
                <a:latin typeface="Century Gothic" pitchFamily="34" charset="0"/>
              </a:rPr>
              <a:t>, ...</a:t>
            </a:r>
          </a:p>
          <a:p>
            <a:pPr marL="80963" indent="-69850">
              <a:lnSpc>
                <a:spcPct val="150000"/>
              </a:lnSpc>
              <a:buClr>
                <a:srgbClr val="288CC8"/>
              </a:buClr>
            </a:pP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Numerous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university</a:t>
            </a:r>
            <a:r>
              <a:rPr lang="fr-FR" sz="1600" dirty="0" smtClean="0">
                <a:latin typeface="Century Gothic" pitchFamily="34" charset="0"/>
              </a:rPr>
              <a:t> </a:t>
            </a:r>
            <a:r>
              <a:rPr lang="fr-FR" sz="1600" dirty="0" err="1" smtClean="0">
                <a:latin typeface="Century Gothic" pitchFamily="34" charset="0"/>
              </a:rPr>
              <a:t>labs</a:t>
            </a:r>
            <a:r>
              <a:rPr lang="fr-FR" sz="1600" dirty="0" smtClean="0">
                <a:latin typeface="Century Gothic" pitchFamily="34" charset="0"/>
              </a:rPr>
              <a:t>: UJF, UPMF, Stendhal, Grenoble-INP, GEM…</a:t>
            </a: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5939319" y="1254095"/>
            <a:ext cx="2646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 dirty="0">
                <a:solidFill>
                  <a:srgbClr val="FF0000"/>
                </a:solidFill>
                <a:latin typeface="+mn-lt"/>
              </a:rPr>
              <a:t>23 400 jobs in R&amp;D ! 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786288" y="1961986"/>
            <a:ext cx="2952750" cy="4431983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4138" indent="-84138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1600" b="1" u="sng" dirty="0">
                <a:latin typeface="Century Gothic" pitchFamily="34" charset="0"/>
              </a:rPr>
              <a:t>Private research : 7 600 </a:t>
            </a:r>
            <a:r>
              <a:rPr lang="en-US" sz="1600" b="1" u="sng" dirty="0" smtClean="0">
                <a:latin typeface="Century Gothic" pitchFamily="34" charset="0"/>
              </a:rPr>
              <a:t>jobs</a:t>
            </a:r>
            <a:endParaRPr lang="en-US" sz="1600" dirty="0">
              <a:latin typeface="Century Gothic" pitchFamily="34" charset="0"/>
            </a:endParaRP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STMicroelectronics	</a:t>
            </a: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Schneider Electric</a:t>
            </a: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Lafarge</a:t>
            </a: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Constellium</a:t>
            </a:r>
            <a:r>
              <a:rPr lang="en-US" sz="1600" dirty="0">
                <a:latin typeface="Century Gothic" pitchFamily="34" charset="0"/>
              </a:rPr>
              <a:t> </a:t>
            </a: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Orange Lab</a:t>
            </a: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Bull</a:t>
            </a: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Oracle/Sun Microsystems</a:t>
            </a: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Air </a:t>
            </a:r>
            <a:r>
              <a:rPr lang="en-US" sz="1600" dirty="0" err="1">
                <a:latin typeface="Century Gothic" pitchFamily="34" charset="0"/>
              </a:rPr>
              <a:t>Liquide</a:t>
            </a:r>
            <a:endParaRPr lang="en-US" sz="1600" dirty="0">
              <a:latin typeface="Century Gothic" pitchFamily="34" charset="0"/>
            </a:endParaRP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Xerox</a:t>
            </a: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fr-FR" sz="1600" dirty="0">
                <a:latin typeface="Century Gothic" pitchFamily="34" charset="0"/>
              </a:rPr>
              <a:t> </a:t>
            </a:r>
            <a:r>
              <a:rPr lang="fr-FR" sz="1600" dirty="0" err="1">
                <a:latin typeface="Century Gothic" pitchFamily="34" charset="0"/>
              </a:rPr>
              <a:t>bioMerieux</a:t>
            </a:r>
            <a:endParaRPr lang="en-US" sz="1600" dirty="0">
              <a:latin typeface="Century Gothic" pitchFamily="34" charset="0"/>
            </a:endParaRPr>
          </a:p>
          <a:p>
            <a:pPr marL="84138" indent="-84138">
              <a:lnSpc>
                <a:spcPct val="150000"/>
              </a:lnSpc>
              <a:buClr>
                <a:srgbClr val="288CC8"/>
              </a:buClr>
              <a:buSzPct val="150000"/>
              <a:buFontTx/>
              <a:buChar char="•"/>
              <a:defRPr/>
            </a:pPr>
            <a:r>
              <a:rPr lang="en-US" sz="1600" dirty="0">
                <a:latin typeface="Century Gothic" pitchFamily="34" charset="0"/>
              </a:rPr>
              <a:t> HP etc.</a:t>
            </a:r>
          </a:p>
        </p:txBody>
      </p:sp>
      <p:pic>
        <p:nvPicPr>
          <p:cNvPr id="22536" name="Picture 5" descr="ESRF 02-386_medium size 20x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5088"/>
            <a:ext cx="2684463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>
                <a:solidFill>
                  <a:srgbClr val="006600"/>
                </a:solidFill>
                <a:latin typeface="Century Gothic" pitchFamily="34" charset="0"/>
              </a:rPr>
              <a:t>2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. </a:t>
            </a:r>
            <a:r>
              <a:rPr lang="fr-FR" sz="3200" b="1" dirty="0" err="1" smtClean="0">
                <a:solidFill>
                  <a:srgbClr val="006600"/>
                </a:solidFill>
                <a:latin typeface="Century Gothic" pitchFamily="34" charset="0"/>
              </a:rPr>
              <a:t>Facts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 and figures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6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:\Mes Documents\GIANT\005 éléments GIANT\Polygone\2011-10-17 zoning 6 cent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082675"/>
            <a:ext cx="9174163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1225118" y="2821807"/>
            <a:ext cx="1185786" cy="1214384"/>
          </a:xfrm>
          <a:prstGeom prst="ellipse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624091" y="2715275"/>
            <a:ext cx="1185786" cy="1214384"/>
          </a:xfrm>
          <a:prstGeom prst="ellipse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764594" y="3550689"/>
            <a:ext cx="1185786" cy="1214384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520122" y="3340223"/>
            <a:ext cx="1185786" cy="1214384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80390" y="4167121"/>
            <a:ext cx="1185786" cy="1214384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418464" y="3050029"/>
            <a:ext cx="1185786" cy="1214384"/>
          </a:xfrm>
          <a:prstGeom prst="ellipse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74650" y="451198"/>
            <a:ext cx="8229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 </a:t>
            </a:r>
            <a:r>
              <a:rPr kumimoji="0" lang="en-GB" sz="2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ambitious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science and </a:t>
            </a:r>
            <a:r>
              <a:rPr kumimoji="0" lang="en-GB" sz="2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technology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programme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200" kern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fr-FR" sz="2200" kern="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centers</a:t>
            </a:r>
            <a:r>
              <a:rPr lang="fr-FR" sz="2200" kern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excellence – </a:t>
            </a:r>
            <a:r>
              <a:rPr lang="fr-FR" sz="2200" kern="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transcending</a:t>
            </a:r>
            <a:r>
              <a:rPr lang="fr-FR" sz="2200" kern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kern="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barriers</a:t>
            </a:r>
            <a:endParaRPr kumimoji="0" lang="fr-FR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144139" y="6356350"/>
            <a:ext cx="2895600" cy="365125"/>
          </a:xfrm>
        </p:spPr>
        <p:txBody>
          <a:bodyPr/>
          <a:lstStyle/>
          <a:p>
            <a:pPr algn="r"/>
            <a:r>
              <a:rPr lang="fr-FR" dirty="0"/>
              <a:t>GIANT  l  APRIL  03, 2013</a:t>
            </a:r>
          </a:p>
        </p:txBody>
      </p:sp>
      <p:sp>
        <p:nvSpPr>
          <p:cNvPr id="18" name="Espace réservé du numéro de diapositive 4"/>
          <p:cNvSpPr txBox="1">
            <a:spLocks/>
          </p:cNvSpPr>
          <p:nvPr/>
        </p:nvSpPr>
        <p:spPr>
          <a:xfrm>
            <a:off x="7992380" y="6356350"/>
            <a:ext cx="69442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3B0E9D6-E893-4D98-AE16-9542346D0B2D}" type="slidenum">
              <a:rPr lang="fr-FR" sz="1000" smtClean="0"/>
              <a:pPr algn="r"/>
              <a:t>7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3201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16"/>
          <p:cNvSpPr>
            <a:spLocks noChangeArrowheads="1"/>
          </p:cNvSpPr>
          <p:nvPr/>
        </p:nvSpPr>
        <p:spPr bwMode="auto">
          <a:xfrm rot="-7052217">
            <a:off x="754440" y="3848690"/>
            <a:ext cx="2009632" cy="3551940"/>
          </a:xfrm>
          <a:prstGeom prst="ellipse">
            <a:avLst/>
          </a:prstGeom>
          <a:noFill/>
          <a:ln w="38100" algn="ctr">
            <a:solidFill>
              <a:srgbClr val="3160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978" y="5281461"/>
            <a:ext cx="3004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 smtClean="0">
                <a:latin typeface="Century Gothic" pitchFamily="34" charset="0"/>
              </a:rPr>
              <a:t>Leading firms</a:t>
            </a:r>
          </a:p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 smtClean="0">
                <a:latin typeface="Century Gothic" pitchFamily="34" charset="0"/>
                <a:cs typeface="Arial" pitchFamily="34" charset="0"/>
              </a:rPr>
              <a:t>Technology-based innovation and economic development</a:t>
            </a:r>
            <a:endParaRPr lang="fr-FR" sz="16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>
                <a:solidFill>
                  <a:srgbClr val="006600"/>
                </a:solidFill>
                <a:latin typeface="Century Gothic" pitchFamily="34" charset="0"/>
              </a:rPr>
              <a:t>2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. </a:t>
            </a:r>
            <a:r>
              <a:rPr lang="fr-FR" sz="3200" b="1" dirty="0" err="1" smtClean="0">
                <a:solidFill>
                  <a:srgbClr val="006600"/>
                </a:solidFill>
                <a:latin typeface="Century Gothic" pitchFamily="34" charset="0"/>
              </a:rPr>
              <a:t>Facts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 and figures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144784" y="1044674"/>
            <a:ext cx="6989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fr-FR" sz="2400" dirty="0" smtClean="0">
                <a:solidFill>
                  <a:srgbClr val="006600"/>
                </a:solidFill>
                <a:latin typeface="Century Gothic" pitchFamily="34" charset="0"/>
              </a:rPr>
              <a:t>A </a:t>
            </a:r>
            <a:r>
              <a:rPr lang="en-GB" sz="2400" b="1" dirty="0" smtClean="0">
                <a:solidFill>
                  <a:srgbClr val="006600"/>
                </a:solidFill>
                <a:latin typeface="Century Gothic" pitchFamily="34" charset="0"/>
              </a:rPr>
              <a:t>continuing</a:t>
            </a:r>
            <a:r>
              <a:rPr lang="fr-FR" sz="2400" b="1" dirty="0" smtClean="0">
                <a:solidFill>
                  <a:srgbClr val="006600"/>
                </a:solidFill>
                <a:latin typeface="Century Gothic" pitchFamily="34" charset="0"/>
              </a:rPr>
              <a:t> </a:t>
            </a:r>
            <a:r>
              <a:rPr lang="en-GB" sz="2400" b="1" dirty="0" smtClean="0">
                <a:solidFill>
                  <a:srgbClr val="006600"/>
                </a:solidFill>
                <a:latin typeface="Century Gothic" pitchFamily="34" charset="0"/>
              </a:rPr>
              <a:t>renewal</a:t>
            </a:r>
            <a:r>
              <a:rPr lang="fr-FR" sz="2400" b="1" dirty="0" smtClean="0">
                <a:solidFill>
                  <a:srgbClr val="006600"/>
                </a:solidFill>
                <a:latin typeface="Century Gothic" pitchFamily="34" charset="0"/>
              </a:rPr>
              <a:t> </a:t>
            </a:r>
            <a:r>
              <a:rPr lang="fr-FR" sz="2400" dirty="0" smtClean="0">
                <a:solidFill>
                  <a:srgbClr val="006600"/>
                </a:solidFill>
                <a:latin typeface="Century Gothic" pitchFamily="34" charset="0"/>
              </a:rPr>
              <a:t>of </a:t>
            </a:r>
            <a:r>
              <a:rPr lang="fr-FR" sz="2400" dirty="0" err="1" smtClean="0">
                <a:solidFill>
                  <a:srgbClr val="006600"/>
                </a:solidFill>
                <a:latin typeface="Century Gothic" pitchFamily="34" charset="0"/>
              </a:rPr>
              <a:t>electric</a:t>
            </a:r>
            <a:r>
              <a:rPr lang="fr-FR" sz="2400" dirty="0" smtClean="0">
                <a:solidFill>
                  <a:srgbClr val="006600"/>
                </a:solidFill>
                <a:latin typeface="Century Gothic" pitchFamily="34" charset="0"/>
              </a:rPr>
              <a:t> and </a:t>
            </a:r>
            <a:r>
              <a:rPr lang="fr-FR" sz="2400" dirty="0" err="1" smtClean="0">
                <a:solidFill>
                  <a:srgbClr val="006600"/>
                </a:solidFill>
                <a:latin typeface="Century Gothic" pitchFamily="34" charset="0"/>
              </a:rPr>
              <a:t>electronics</a:t>
            </a:r>
            <a:r>
              <a:rPr lang="fr-FR" sz="2400" dirty="0" smtClean="0">
                <a:solidFill>
                  <a:srgbClr val="006600"/>
                </a:solidFill>
                <a:latin typeface="Century Gothic" pitchFamily="34" charset="0"/>
              </a:rPr>
              <a:t> industries</a:t>
            </a:r>
            <a:endParaRPr lang="fr-FR" sz="2400" dirty="0">
              <a:solidFill>
                <a:srgbClr val="006600"/>
              </a:solidFill>
              <a:latin typeface="Century Gothic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84978" y="1360488"/>
            <a:ext cx="9059022" cy="3760152"/>
            <a:chOff x="6418" y="1412776"/>
            <a:chExt cx="9137582" cy="376084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62" t="84898"/>
            <a:stretch/>
          </p:blipFill>
          <p:spPr bwMode="auto">
            <a:xfrm>
              <a:off x="7288612" y="1412776"/>
              <a:ext cx="1855388" cy="440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11" t="68190" r="4398" b="15905"/>
            <a:stretch/>
          </p:blipFill>
          <p:spPr bwMode="auto">
            <a:xfrm>
              <a:off x="5696770" y="1772816"/>
              <a:ext cx="1724370" cy="452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4" t="53423" r="15361" b="33698"/>
            <a:stretch/>
          </p:blipFill>
          <p:spPr bwMode="auto">
            <a:xfrm>
              <a:off x="4619691" y="2122496"/>
              <a:ext cx="1168687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46" b="84169"/>
            <a:stretch/>
          </p:blipFill>
          <p:spPr bwMode="auto">
            <a:xfrm>
              <a:off x="6418" y="3013380"/>
              <a:ext cx="2117310" cy="443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3" t="16937" r="32685" b="67436"/>
            <a:stretch/>
          </p:blipFill>
          <p:spPr bwMode="auto">
            <a:xfrm>
              <a:off x="1908274" y="2653340"/>
              <a:ext cx="1247290" cy="455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0" t="33875" r="7710" b="49776"/>
            <a:stretch/>
          </p:blipFill>
          <p:spPr bwMode="auto">
            <a:xfrm>
              <a:off x="2894552" y="2194464"/>
              <a:ext cx="1815170" cy="468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7" descr="hblanche.gif (54137 octets)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64" y="3608213"/>
              <a:ext cx="687461" cy="101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945" y="2731416"/>
              <a:ext cx="741552" cy="10721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9" descr="99_07_CMOS20N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294" y="1877013"/>
              <a:ext cx="765177" cy="12491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187660" y="4078996"/>
              <a:ext cx="4127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800" b="1" i="1">
                  <a:solidFill>
                    <a:srgbClr val="FFFFFF"/>
                  </a:solidFill>
                  <a:latin typeface="Arial" pitchFamily="34" charset="0"/>
                </a:rPr>
                <a:t>1925</a:t>
              </a:r>
            </a:p>
          </p:txBody>
        </p:sp>
        <p:pic>
          <p:nvPicPr>
            <p:cNvPr id="24" name="Picture 2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715" y="2554504"/>
              <a:ext cx="1241425" cy="9223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8" descr="http://www.google.com/url?source=imglanding&amp;ct=img&amp;q=http://www.chine-informations.com/usb/images/upload/alstom.jpg&amp;sa=X&amp;ei=aJPZT56IGcmYhQfp64zFAw&amp;ved=0CAsQ8wc&amp;usg=AFQjCNHT_lQvjd5i_cxQadlYnhT_6YFUnQ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858" y="4697553"/>
              <a:ext cx="1225066" cy="33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8" descr="thales-logo_high1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948411"/>
              <a:ext cx="1349442" cy="33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http://www.google.com/url?source=imglanding&amp;ct=img&amp;q=http://www.juniorphelma.fr/etu/images/stories/st.jpg&amp;sa=X&amp;ei=lvPhT6qWC4KLhQejyMTIAw&amp;ved=0CAsQ8wc&amp;usg=AFQjCNGoKkBGi9e-dcmnn1Z3nEgpMuAFNQ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251" y="3634672"/>
              <a:ext cx="730141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://www.google.com/url?source=imglanding&amp;ct=img&amp;q=http://larhra.msh-alpes.fr/documents/imagecache/large_size/CouvNeyrpic.jpg&amp;sa=X&amp;ei=RIvYT_uIKsrNhAeQ_d3OAw&amp;ved=0CAsQ8wc4wgI&amp;usg=AFQjCNH625ssVAYCLbNDdkJmuK1gJ1iiFw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352" y="3310259"/>
              <a:ext cx="671464" cy="9507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9" name="Picture 2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9"/>
            <a:stretch>
              <a:fillRect/>
            </a:stretch>
          </p:blipFill>
          <p:spPr bwMode="auto">
            <a:xfrm>
              <a:off x="3542069" y="2882730"/>
              <a:ext cx="811061" cy="10633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1688284" y="3164950"/>
              <a:ext cx="576313" cy="52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1452493" y="4593611"/>
              <a:ext cx="588778" cy="5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2949568" y="2791322"/>
              <a:ext cx="576313" cy="52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4406775" y="2400478"/>
              <a:ext cx="576313" cy="52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5687786" y="2067920"/>
              <a:ext cx="576313" cy="52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7205946" y="1899408"/>
              <a:ext cx="576313" cy="52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3236158" y="4166008"/>
              <a:ext cx="588778" cy="5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5117949" y="4032233"/>
              <a:ext cx="588778" cy="5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6786562" y="3683626"/>
              <a:ext cx="588778" cy="5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562193" y="4670476"/>
              <a:ext cx="498834" cy="276991"/>
            </a:xfrm>
            <a:prstGeom prst="rect">
              <a:avLst/>
            </a:prstGeom>
            <a:effectLst/>
          </p:spPr>
          <p:txBody>
            <a:bodyPr wrap="none" lIns="91430" tIns="45716" rIns="91430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srgbClr val="EEECE1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charset="0"/>
                </a:rPr>
                <a:t>1869</a:t>
              </a:r>
              <a:endParaRPr lang="fr-FR" sz="120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58857" y="4203448"/>
              <a:ext cx="498834" cy="276991"/>
            </a:xfrm>
            <a:prstGeom prst="rect">
              <a:avLst/>
            </a:prstGeom>
            <a:effectLst/>
          </p:spPr>
          <p:txBody>
            <a:bodyPr wrap="none" lIns="91430" tIns="45716" rIns="91430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srgbClr val="EEECE1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charset="0"/>
                </a:rPr>
                <a:t>1900</a:t>
              </a:r>
              <a:endParaRPr lang="fr-FR" sz="120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6447" y="4056098"/>
              <a:ext cx="498834" cy="276991"/>
            </a:xfrm>
            <a:prstGeom prst="rect">
              <a:avLst/>
            </a:prstGeom>
            <a:effectLst/>
          </p:spPr>
          <p:txBody>
            <a:bodyPr wrap="none" lIns="91430" tIns="45716" rIns="91430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srgbClr val="EEECE1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charset="0"/>
                </a:rPr>
                <a:t>1920</a:t>
              </a:r>
              <a:endParaRPr lang="fr-FR" sz="120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87945" y="4002255"/>
              <a:ext cx="498834" cy="276991"/>
            </a:xfrm>
            <a:prstGeom prst="rect">
              <a:avLst/>
            </a:prstGeom>
            <a:effectLst/>
          </p:spPr>
          <p:txBody>
            <a:bodyPr wrap="none" lIns="91430" tIns="45716" rIns="91430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srgbClr val="EEECE1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charset="0"/>
                </a:rPr>
                <a:t>1960</a:t>
              </a:r>
              <a:endParaRPr lang="fr-FR" sz="120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16448" y="3665023"/>
              <a:ext cx="498834" cy="276991"/>
            </a:xfrm>
            <a:prstGeom prst="rect">
              <a:avLst/>
            </a:prstGeom>
            <a:effectLst/>
          </p:spPr>
          <p:txBody>
            <a:bodyPr wrap="none" lIns="91430" tIns="45716" rIns="91430" bIns="45716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200" dirty="0" smtClean="0">
                  <a:solidFill>
                    <a:srgbClr val="EEECE1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charset="0"/>
                </a:rPr>
                <a:t>1970</a:t>
              </a:r>
              <a:endParaRPr lang="fr-FR" sz="120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endParaRPr>
            </a:p>
          </p:txBody>
        </p:sp>
        <p:pic>
          <p:nvPicPr>
            <p:cNvPr id="44" name="Picture 2" descr="http://www.google.com/url?source=imglanding&amp;ct=img&amp;q=http://www.vitapiscine.com/client/gfx/utilisateur/Image/ASTRALCALOR/schneider-electric.gif&amp;sa=X&amp;ei=gOPiT4qaGIqH0AXgs424Aw&amp;ved=0CAsQ8wc&amp;usg=AFQjCNECp1_e8jw9LyBTgukpatDpjDrsH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497" y="4226201"/>
              <a:ext cx="1292763" cy="582770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45" name="Rectangle 44"/>
            <p:cNvSpPr/>
            <p:nvPr/>
          </p:nvSpPr>
          <p:spPr>
            <a:xfrm>
              <a:off x="437143" y="4928938"/>
              <a:ext cx="843501" cy="244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b="1" kern="0" dirty="0">
                  <a:solidFill>
                    <a:srgbClr val="5F5F5F"/>
                  </a:solidFill>
                </a:rPr>
                <a:t>A. Berges</a:t>
              </a:r>
            </a:p>
          </p:txBody>
        </p:sp>
        <p:pic>
          <p:nvPicPr>
            <p:cNvPr id="46" name="Picture 2" descr="http://www.google.com/url?source=imglanding&amp;ct=img&amp;q=http://photo-sorin.axperia.net/UserFiles/Image/Puces/Fleche%20orange02.png&amp;sa=X&amp;ei=Yj_jT4SSPJSM0wXGheXcBA&amp;ved=0CAsQ8wc&amp;usg=AFQjCNG34z9xLLwSITgYCcJlwVOdIinjeQ"/>
            <p:cNvPicPr>
              <a:picLocks noChangeAspect="1" noChangeArrowheads="1"/>
            </p:cNvPicPr>
            <p:nvPr/>
          </p:nvPicPr>
          <p:blipFill>
            <a:blip r:embed="rId19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1171" flipH="1">
              <a:off x="7905130" y="3134254"/>
              <a:ext cx="588778" cy="5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61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gs1.fr/var/gs1/storage/fckeditor/File/facturedemat/Logo_SE_G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3" y="3547943"/>
            <a:ext cx="153921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http://air.imag.fr/mediawiki/images/8/8a/LogoST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12601" r="8717" b="11801"/>
          <a:stretch>
            <a:fillRect/>
          </a:stretch>
        </p:blipFill>
        <p:spPr bwMode="auto">
          <a:xfrm>
            <a:off x="489540" y="2276849"/>
            <a:ext cx="148246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http://passeportcompetences.com/wp-content/uploads/2011/10/CaterpillarLogo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53" y="6339833"/>
            <a:ext cx="146354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ttp://media-aces.org/wp-content/uploads/image/logos/edf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20" y="5994347"/>
            <a:ext cx="78938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http://saypeople.com/wp-content/uploads/2011/11/hp-log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62" y="6116159"/>
            <a:ext cx="12090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ttp://www.nyse.com/images/press/bdx-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19139" r="11131" b="23444"/>
          <a:stretch>
            <a:fillRect/>
          </a:stretch>
        </p:blipFill>
        <p:spPr bwMode="auto">
          <a:xfrm>
            <a:off x="5677099" y="6116159"/>
            <a:ext cx="136551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16"/>
          <p:cNvSpPr>
            <a:spLocks noChangeArrowheads="1"/>
          </p:cNvSpPr>
          <p:nvPr/>
        </p:nvSpPr>
        <p:spPr bwMode="auto">
          <a:xfrm rot="-7052217">
            <a:off x="754440" y="3848690"/>
            <a:ext cx="2009632" cy="3551940"/>
          </a:xfrm>
          <a:prstGeom prst="ellipse">
            <a:avLst/>
          </a:prstGeom>
          <a:noFill/>
          <a:ln w="38100" algn="ctr">
            <a:solidFill>
              <a:srgbClr val="3160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978" y="5281461"/>
            <a:ext cx="3004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 smtClean="0">
                <a:latin typeface="Century Gothic" pitchFamily="34" charset="0"/>
              </a:rPr>
              <a:t>Leading firms</a:t>
            </a:r>
          </a:p>
          <a:p>
            <a:pPr algn="ctr">
              <a:buClr>
                <a:srgbClr val="008000"/>
              </a:buClr>
              <a:tabLst>
                <a:tab pos="271463" algn="l"/>
                <a:tab pos="952500" algn="l"/>
              </a:tabLst>
              <a:defRPr/>
            </a:pPr>
            <a:r>
              <a:rPr lang="en-GB" sz="1600" b="1" dirty="0" smtClean="0">
                <a:latin typeface="Century Gothic" pitchFamily="34" charset="0"/>
                <a:cs typeface="Arial" pitchFamily="34" charset="0"/>
              </a:rPr>
              <a:t>Technology-based innovation and economic development</a:t>
            </a:r>
            <a:endParaRPr lang="fr-FR" sz="16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3774" y="353887"/>
            <a:ext cx="6196083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0850" indent="-450850"/>
            <a:r>
              <a:rPr lang="fr-FR" sz="3200" b="1" dirty="0">
                <a:solidFill>
                  <a:srgbClr val="006600"/>
                </a:solidFill>
                <a:latin typeface="Century Gothic" pitchFamily="34" charset="0"/>
              </a:rPr>
              <a:t>2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. </a:t>
            </a:r>
            <a:r>
              <a:rPr lang="fr-FR" sz="3200" b="1" dirty="0" err="1" smtClean="0">
                <a:solidFill>
                  <a:srgbClr val="006600"/>
                </a:solidFill>
                <a:latin typeface="Century Gothic" pitchFamily="34" charset="0"/>
              </a:rPr>
              <a:t>Facts</a:t>
            </a:r>
            <a:r>
              <a:rPr lang="fr-FR" sz="3200" b="1" dirty="0" smtClean="0">
                <a:solidFill>
                  <a:srgbClr val="006600"/>
                </a:solidFill>
                <a:latin typeface="Century Gothic" pitchFamily="34" charset="0"/>
              </a:rPr>
              <a:t> and figures</a:t>
            </a:r>
            <a:endParaRPr lang="fr-FR" sz="32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63774" y="1132438"/>
            <a:ext cx="8736922" cy="69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spcBef>
                <a:spcPct val="20000"/>
              </a:spcBef>
              <a:buClr>
                <a:srgbClr val="92D050"/>
              </a:buClr>
              <a:defRPr/>
            </a:pPr>
            <a:r>
              <a:rPr kumimoji="0" lang="en-GB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Today</a:t>
            </a:r>
            <a:r>
              <a:rPr kumimoji="0" lang="fr-FR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40 </a:t>
            </a:r>
            <a:r>
              <a:rPr kumimoji="0" lang="en-GB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companies</a:t>
            </a:r>
            <a:r>
              <a:rPr kumimoji="0" lang="fr-FR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representing</a:t>
            </a:r>
            <a:r>
              <a:rPr kumimoji="0" lang="fr-FR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more </a:t>
            </a:r>
            <a:r>
              <a:rPr kumimoji="0" lang="en-GB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than</a:t>
            </a:r>
            <a:r>
              <a:rPr kumimoji="0" lang="fr-FR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5,000</a:t>
            </a:r>
            <a:r>
              <a:rPr kumimoji="0" lang="fr-FR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i="0" u="none" strike="noStrike" kern="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industrial</a:t>
            </a:r>
            <a:r>
              <a:rPr kumimoji="0" lang="fr-FR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jobs are </a:t>
            </a:r>
            <a:r>
              <a:rPr kumimoji="0" lang="en-GB" i="0" u="none" strike="noStrike" kern="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present</a:t>
            </a:r>
            <a:r>
              <a:rPr kumimoji="0" lang="fr-FR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on the site</a:t>
            </a:r>
            <a:r>
              <a:rPr lang="fr-FR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fr-FR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fr-FR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fr-FR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4" descr="D:\Mes Documents\GIANT\00002 Communication\éléments visuels  GIANT\Industrie\indus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7" y="1953633"/>
            <a:ext cx="6143861" cy="33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4771</TotalTime>
  <Words>1303</Words>
  <Application>Microsoft Office PowerPoint</Application>
  <PresentationFormat>Affichage à l'écran (4:3)</PresentationFormat>
  <Paragraphs>311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GIANT, a « French MIT »</vt:lpstr>
      <vt:lpstr>Présentation PowerPoint</vt:lpstr>
      <vt:lpstr>Présentation PowerPoint</vt:lpstr>
      <vt:lpstr>Présentation PowerPoint</vt:lpstr>
      <vt:lpstr>A top research community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Urban ambition, a carbon-neutral site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DULUC Marie-helene 218981</dc:creator>
  <cp:lastModifiedBy>BLANCO Sylvie</cp:lastModifiedBy>
  <cp:revision>460</cp:revision>
  <cp:lastPrinted>2013-06-25T12:19:46Z</cp:lastPrinted>
  <dcterms:created xsi:type="dcterms:W3CDTF">2011-10-25T10:53:05Z</dcterms:created>
  <dcterms:modified xsi:type="dcterms:W3CDTF">2013-06-25T12:24:36Z</dcterms:modified>
</cp:coreProperties>
</file>